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1003" r:id="rId2"/>
    <p:sldId id="1043" r:id="rId3"/>
    <p:sldId id="1002" r:id="rId4"/>
    <p:sldId id="1448944182" r:id="rId5"/>
    <p:sldId id="1448944184" r:id="rId6"/>
    <p:sldId id="1028" r:id="rId7"/>
    <p:sldId id="1030" r:id="rId8"/>
    <p:sldId id="1029" r:id="rId9"/>
    <p:sldId id="1448944183" r:id="rId10"/>
    <p:sldId id="1448944170" r:id="rId11"/>
    <p:sldId id="1448944179" r:id="rId12"/>
    <p:sldId id="1448944172" r:id="rId13"/>
    <p:sldId id="1448944181" r:id="rId14"/>
    <p:sldId id="1448944185" r:id="rId15"/>
    <p:sldId id="992" r:id="rId16"/>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B6682F-72E1-5064-A454-17C62F8B3BC5}" name="Ann-Britt Sten Hodin" initials="ABSH" userId="S::ann-britt.sten.hodin@skolverket.se::3f2f777c-d0ab-45ca-b18f-b77bf3ad233a" providerId="AD"/>
  <p188:author id="{699FF13B-56FC-CB39-3D0D-C706FB32EF7D}" name="Sofia Örtlund" initials="SÖ" userId="S::sofia.ortlund@skolverket.se::b89c20c0-c075-41a8-85bc-38cade78359e" providerId="AD"/>
  <p188:author id="{09619F3F-A214-39E7-74EB-6538F041792C}" name="Susan Berg" initials="SB" userId="S::Susan.Berg@skolverket.se::c7192b17-2cb7-4a9f-9312-07c196e9e2c3" providerId="AD"/>
  <p188:author id="{52876A5C-1FE6-D092-CF89-FE604BD23F19}" name="Helga Stensson" initials="HS" userId="Helga Stensson" providerId="None"/>
  <p188:author id="{B5F7DD69-C564-6989-4D1A-39B88E08DF1D}" name="Niklas Mörk" initials="NM" userId="Niklas Mörk" providerId="None"/>
  <p188:author id="{BBC2B381-6908-8EB8-9EDE-2B1B1FBBF80E}" name="Anna Jägberg" initials="AJ" userId="S::Anna.Jagberg@skolverket.se::01cbb121-34f5-4b4c-a4d8-2ded17e5a2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8E8E"/>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4" autoAdjust="0"/>
    <p:restoredTop sz="54637" autoAdjust="0"/>
  </p:normalViewPr>
  <p:slideViewPr>
    <p:cSldViewPr snapToGrid="0" snapToObjects="1" showGuides="1">
      <p:cViewPr varScale="1">
        <p:scale>
          <a:sx n="91" d="100"/>
          <a:sy n="91" d="100"/>
        </p:scale>
        <p:origin x="2526" y="84"/>
      </p:cViewPr>
      <p:guideLst>
        <p:guide orient="horz" pos="1620"/>
        <p:guide pos="2880"/>
      </p:guideLst>
    </p:cSldViewPr>
  </p:slideViewPr>
  <p:notesTextViewPr>
    <p:cViewPr>
      <p:scale>
        <a:sx n="100" d="100"/>
        <a:sy n="100" d="100"/>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2024-04-15</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2024-04-15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olverket.se/om-oss/publikationer-och-nyhetsbrev/prenumerera-pa-skolverkets-nyhetsbre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86824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dirty="0">
                <a:effectLst/>
                <a:latin typeface="+mj-lt"/>
              </a:rPr>
              <a:t>Uppdatering av utbildningsguiden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Skolverket kommer att uppdaterar utbildningsguiden så att era kommande elever hittar rätt information.</a:t>
            </a:r>
            <a:br>
              <a:rPr lang="sv-SE" sz="900" dirty="0">
                <a:effectLst/>
                <a:latin typeface="Segoe UI" panose="020B0502040204020203" pitchFamily="34" charset="0"/>
              </a:rPr>
            </a:b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dirty="0">
                <a:effectLst/>
                <a:latin typeface="+mj-lt"/>
              </a:rPr>
              <a:t>Information till SYV på högstadiet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SYV på högstadiet får också information så att de kan vägleda elever som ska börja 2025</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Skolverket kommer ha material på plats till hösten 2024 för att elever som nu går i årskurs 8 ska kunna göra ett bra val till gymnasiet.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Vägledningsmaterialet kommer finns på Skolverket.se.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Segoe UI" panose="020B0502040204020203"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kern="1200" dirty="0">
                <a:solidFill>
                  <a:schemeClr val="tx1"/>
                </a:solidFill>
                <a:effectLst/>
                <a:latin typeface="+mj-lt"/>
                <a:ea typeface="+mn-ea"/>
                <a:cs typeface="+mn-cs"/>
              </a:rPr>
              <a:t>Information till SYV på gymnasieskolan och anpassade gymnasieskolan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Studie- och yrkesvägledare i gymnasieskolan och anpassade gymnasieskolan kommer att behöva hantera till exempel frågor som rör</a:t>
            </a:r>
            <a:br>
              <a:rPr lang="sv-SE" sz="900" dirty="0">
                <a:effectLst/>
                <a:latin typeface="Segoe UI" panose="020B0502040204020203" pitchFamily="34" charset="0"/>
              </a:rPr>
            </a:br>
            <a:r>
              <a:rPr lang="sv-SE" sz="900" dirty="0">
                <a:effectLst/>
                <a:latin typeface="Segoe UI" panose="020B0502040204020203" pitchFamily="34" charset="0"/>
              </a:rPr>
              <a:t>   individuell studieplan, betygsdokument, byte av program, elever som går Gy11 och gör ett studieuppehåll</a:t>
            </a:r>
            <a:br>
              <a:rPr lang="sv-SE" sz="900" dirty="0">
                <a:effectLst/>
                <a:latin typeface="Segoe UI" panose="020B0502040204020203" pitchFamily="34" charset="0"/>
              </a:rPr>
            </a:br>
            <a:r>
              <a:rPr lang="sv-SE" sz="900" dirty="0">
                <a:effectLst/>
                <a:latin typeface="Segoe UI" panose="020B0502040204020203" pitchFamily="34" charset="0"/>
              </a:rPr>
              <a:t>   Vägledningsmaterial kommer att finnas på Skolverket.se under hösten 2024.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900" u="sng" kern="1200" dirty="0">
                <a:solidFill>
                  <a:schemeClr val="tx1"/>
                </a:solidFill>
                <a:effectLst/>
                <a:latin typeface="+mj-lt"/>
                <a:ea typeface="+mn-ea"/>
                <a:cs typeface="+mn-cs"/>
              </a:rPr>
              <a:t>Information till SYV på komvux</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dirty="0">
                <a:effectLst/>
                <a:latin typeface="Segoe UI" panose="020B0502040204020203" pitchFamily="34" charset="0"/>
              </a:rPr>
              <a:t>   Studie- och yrkesvägledare inom komvux kommer att behöva hantera till exempel frågor som rör</a:t>
            </a:r>
            <a:br>
              <a:rPr lang="sv-SE" sz="900" dirty="0">
                <a:effectLst/>
                <a:latin typeface="Segoe UI" panose="020B0502040204020203" pitchFamily="34" charset="0"/>
              </a:rPr>
            </a:br>
            <a:r>
              <a:rPr lang="sv-SE" sz="900" dirty="0">
                <a:effectLst/>
                <a:latin typeface="Segoe UI" panose="020B0502040204020203" pitchFamily="34" charset="0"/>
              </a:rPr>
              <a:t>   individuell studieplan, kartläggning, betygsdokument, blandbetyg, prövning, yrkespaket</a:t>
            </a:r>
            <a:br>
              <a:rPr lang="sv-SE" sz="900" dirty="0">
                <a:effectLst/>
                <a:latin typeface="Segoe UI" panose="020B0502040204020203" pitchFamily="34" charset="0"/>
              </a:rPr>
            </a:br>
            <a:r>
              <a:rPr lang="sv-SE" sz="900" dirty="0">
                <a:effectLst/>
                <a:latin typeface="Segoe UI" panose="020B0502040204020203" pitchFamily="34" charset="0"/>
              </a:rPr>
              <a:t>   Vägledningsmaterial kommer att finnas på Skolverket.se under hösten 2024.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dirty="0">
              <a:effectLst/>
              <a:latin typeface="+mj-l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u="sng" dirty="0">
                <a:latin typeface="+mj-lt"/>
              </a:rPr>
              <a:t>Behörighet till högre studier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UHR ansvarar för föreskrifter som rör grundläggande och särskild behörighet. Skolverket samarbetar med UHR med intentionen att inte förändra kraven som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rör grundläggande och särskild behörighet.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j-lt"/>
              </a:rPr>
              <a:t> </a:t>
            </a:r>
            <a:endParaRPr lang="sv-SE" sz="900" dirty="0">
              <a:effectLst/>
              <a:latin typeface="+mj-lt"/>
            </a:endParaRPr>
          </a:p>
          <a:p>
            <a:pPr marL="171450" indent="-171450">
              <a:buFont typeface="Arial" panose="020B0604020202020204" pitchFamily="34" charset="0"/>
              <a:buChar char="•"/>
            </a:pPr>
            <a:r>
              <a:rPr lang="sv-SE" u="sng" dirty="0">
                <a:latin typeface="+mj-lt"/>
              </a:rPr>
              <a:t>Meritpoäng</a:t>
            </a:r>
            <a:r>
              <a:rPr lang="sv-SE" dirty="0">
                <a:latin typeface="+mj-lt"/>
              </a:rPr>
              <a:t> </a:t>
            </a:r>
          </a:p>
          <a:p>
            <a:pPr marL="0" indent="0">
              <a:buFont typeface="Arial" panose="020B0604020202020204" pitchFamily="34" charset="0"/>
              <a:buNone/>
            </a:pPr>
            <a:r>
              <a:rPr lang="sv-SE" dirty="0">
                <a:latin typeface="+mj-lt"/>
              </a:rPr>
              <a:t>   UHR ansvarar för frågor som rör meritpoäng. Inga ändringar planeras i vilka ämnen och nivåer som ger meritpoäng.</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br>
              <a:rPr lang="sv-SE" sz="1800" dirty="0">
                <a:effectLst/>
                <a:latin typeface="Segoe UI" panose="020B0502040204020203" pitchFamily="34" charset="0"/>
              </a:rPr>
            </a:br>
            <a:br>
              <a:rPr lang="sv-SE" sz="1800" dirty="0">
                <a:effectLst/>
                <a:latin typeface="Segoe UI" panose="020B0502040204020203" pitchFamily="34" charset="0"/>
              </a:rPr>
            </a:br>
            <a:br>
              <a:rPr lang="sv-SE" sz="1800" dirty="0">
                <a:effectLst/>
                <a:latin typeface="Segoe UI" panose="020B0502040204020203" pitchFamily="34" charset="0"/>
              </a:rPr>
            </a:br>
            <a:br>
              <a:rPr lang="sv-SE" sz="1800" dirty="0">
                <a:effectLst/>
                <a:latin typeface="Segoe UI" panose="020B0502040204020203" pitchFamily="34" charset="0"/>
              </a:rPr>
            </a:b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Skolverket tar fram digitalt och flexibelt material för lärare och annan personal</a:t>
            </a:r>
          </a:p>
          <a:p>
            <a:endParaRPr lang="sv-SE" dirty="0"/>
          </a:p>
          <a:p>
            <a:r>
              <a:rPr lang="sv-SE" dirty="0"/>
              <a:t>Mötesplats är digitala konferenser där vi samlar valbara pass som handlar om det som är aktuellt inom en skolform.  Mötesplats gymnasieskola går av stapeln i februari, Mötesplats anpassade skolformer i juni och mötesplats komvux i september. </a:t>
            </a:r>
            <a:r>
              <a:rPr lang="sv-SE" sz="900" dirty="0">
                <a:latin typeface="Source Sans Pro" panose="020B0503030403020204" pitchFamily="34" charset="0"/>
                <a:ea typeface="Source Sans Pro" panose="020B0503030403020204" pitchFamily="34" charset="0"/>
              </a:rPr>
              <a:t>Under mötesplatskonferenserna kommer det att finnas pass om Gy25 både för lärare, SYV och rektor. </a:t>
            </a:r>
          </a:p>
          <a:p>
            <a:pPr>
              <a:spcAft>
                <a:spcPts val="800"/>
              </a:spcAft>
            </a:pPr>
            <a:endParaRPr lang="sv-SE" sz="900" dirty="0">
              <a:latin typeface="Source Sans Pro" panose="020B0503030403020204" pitchFamily="34" charset="0"/>
              <a:ea typeface="Source Sans Pro" panose="020B0503030403020204" pitchFamily="34" charset="0"/>
            </a:endParaRPr>
          </a:p>
          <a:p>
            <a:pPr>
              <a:spcAft>
                <a:spcPts val="800"/>
              </a:spcAft>
            </a:pPr>
            <a:r>
              <a:rPr lang="sv-SE" sz="900" dirty="0">
                <a:latin typeface="Source Sans Pro" panose="020B0503030403020204" pitchFamily="34" charset="0"/>
                <a:ea typeface="Source Sans Pro" panose="020B0503030403020204" pitchFamily="34" charset="0"/>
              </a:rPr>
              <a:t>Föreläsningsserien Läroplanerna i fokus får nya avsnitt under hösten 2024. I föreläsningarna tar forskare upp olika aktuella teman kopplat till Gy25. Föreläsningarna är ca 30 min och följs upp med diskussionsfrågor. </a:t>
            </a:r>
          </a:p>
          <a:p>
            <a:pPr>
              <a:spcAft>
                <a:spcPts val="800"/>
              </a:spcAft>
            </a:pPr>
            <a:endParaRPr lang="sv-SE" sz="900" dirty="0">
              <a:latin typeface="Source Sans Pro" panose="020B0503030403020204" pitchFamily="34" charset="0"/>
              <a:ea typeface="Source Sans Pro" panose="020B0503030403020204" pitchFamily="34" charset="0"/>
            </a:endParaRPr>
          </a:p>
          <a:p>
            <a:r>
              <a:rPr lang="sv-SE" dirty="0"/>
              <a:t>SYV kommer att behöva hantera frågor kopplat till Gy25. Det kommer material för SYV både på högstadiet, gymnasiet och komvux. </a:t>
            </a:r>
            <a:r>
              <a:rPr lang="sv-SE" sz="900" dirty="0">
                <a:effectLst/>
                <a:latin typeface="Segoe UI" panose="020B0502040204020203" pitchFamily="34" charset="0"/>
              </a:rPr>
              <a:t>Vi uppdaterar också utbildningsguiden så att kommande elever hittar rätt information.</a:t>
            </a:r>
            <a:br>
              <a:rPr lang="sv-SE" sz="900" dirty="0">
                <a:effectLst/>
                <a:latin typeface="Segoe UI" panose="020B0502040204020203" pitchFamily="34" charset="0"/>
              </a:rPr>
            </a:br>
            <a:endParaRPr lang="sv-SE" sz="900" dirty="0">
              <a:latin typeface="Source Sans Pro" panose="020B0503030403020204" pitchFamily="34" charset="0"/>
              <a:ea typeface="Source Sans Pro" panose="020B0503030403020204" pitchFamily="34" charset="0"/>
            </a:endParaRPr>
          </a:p>
          <a:p>
            <a:pPr>
              <a:spcAft>
                <a:spcPts val="800"/>
              </a:spcAft>
            </a:pPr>
            <a:r>
              <a:rPr lang="sv-SE" dirty="0">
                <a:solidFill>
                  <a:srgbClr val="262626"/>
                </a:solidFill>
                <a:latin typeface="Source Sans Pro" panose="020B0503030403020204" pitchFamily="34" charset="0"/>
                <a:ea typeface="Times New Roman" panose="02020603050405020304" pitchFamily="18" charset="0"/>
                <a:cs typeface="Times New Roman" panose="02020603050405020304" pitchFamily="18" charset="0"/>
              </a:rPr>
              <a:t>I slutet av 2024 kommer en lärarguide med t</a:t>
            </a:r>
            <a:r>
              <a:rPr lang="sv-SE" sz="900" dirty="0">
                <a:solidFill>
                  <a:srgbClr val="262626"/>
                </a:solidFill>
                <a:effectLst/>
                <a:latin typeface="Source Sans Pro" panose="020B0503030403020204" pitchFamily="34" charset="0"/>
                <a:ea typeface="Times New Roman" panose="02020603050405020304" pitchFamily="18" charset="0"/>
                <a:cs typeface="Times New Roman" panose="02020603050405020304" pitchFamily="18" charset="0"/>
              </a:rPr>
              <a:t>exter, filmer och diskussionsfrågor.  Med hjälp av den kan lärare arbeta tillsammans med att sätta sig in i hur ämnesplaner, bedömning och betygssättning kommer att fungera i Gy25.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49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b="1" dirty="0"/>
              <a:t>Läs mer om Gy25 och ämnesbetyg på Skolverket.se</a:t>
            </a:r>
          </a:p>
          <a:p>
            <a:endParaRPr lang="sv-SE" dirty="0"/>
          </a:p>
          <a:p>
            <a:r>
              <a:rPr lang="sv-SE" b="1" dirty="0"/>
              <a:t>Prenumerera på Skolverkets nyhetsbrev</a:t>
            </a:r>
            <a:endParaRPr lang="sv-SE" dirty="0">
              <a:solidFill>
                <a:srgbClr val="262626"/>
              </a:solidFill>
              <a:latin typeface="+mn-lt"/>
            </a:endParaRPr>
          </a:p>
          <a:p>
            <a:pPr marL="171450" indent="-171450">
              <a:buFont typeface="Arial" panose="020B0604020202020204" pitchFamily="34" charset="0"/>
              <a:buChar char="•"/>
            </a:pPr>
            <a:r>
              <a:rPr lang="sv-SE" dirty="0">
                <a:solidFill>
                  <a:srgbClr val="262626"/>
                </a:solidFill>
                <a:latin typeface="+mn-lt"/>
              </a:rPr>
              <a:t>N</a:t>
            </a:r>
            <a:r>
              <a:rPr lang="sv-SE" b="0" i="0" dirty="0">
                <a:solidFill>
                  <a:srgbClr val="262626"/>
                </a:solidFill>
                <a:effectLst/>
                <a:latin typeface="+mn-lt"/>
              </a:rPr>
              <a:t>yhetsbrevet kommer i din mejlkorg en gång i veckan.</a:t>
            </a:r>
          </a:p>
          <a:p>
            <a:pPr marL="171450" indent="-171450">
              <a:buFont typeface="Arial" panose="020B0604020202020204" pitchFamily="34" charset="0"/>
              <a:buChar char="•"/>
            </a:pPr>
            <a:r>
              <a:rPr lang="sv-SE" dirty="0">
                <a:solidFill>
                  <a:srgbClr val="262626"/>
                </a:solidFill>
                <a:latin typeface="+mn-lt"/>
              </a:rPr>
              <a:t>Du får </a:t>
            </a:r>
            <a:r>
              <a:rPr lang="sv-SE" b="0" i="0" dirty="0">
                <a:solidFill>
                  <a:srgbClr val="262626"/>
                </a:solidFill>
                <a:effectLst/>
                <a:latin typeface="+mn-lt"/>
              </a:rPr>
              <a:t>den senaste informationen från Skolverket. Håll dig uppdaterad om kommande regeländringar, aktuellt stöd, statsbidrag och kompetensutveckling.</a:t>
            </a:r>
          </a:p>
          <a:p>
            <a:pPr marL="171450" indent="-171450">
              <a:buFont typeface="Arial" panose="020B0604020202020204" pitchFamily="34" charset="0"/>
              <a:buChar char="•"/>
            </a:pPr>
            <a:r>
              <a:rPr lang="sv-SE" dirty="0">
                <a:solidFill>
                  <a:srgbClr val="262626"/>
                </a:solidFill>
                <a:latin typeface="+mn-lt"/>
              </a:rPr>
              <a:t>Anmäl dig via: </a:t>
            </a:r>
            <a:r>
              <a:rPr lang="sv-SE" dirty="0">
                <a:solidFill>
                  <a:srgbClr val="262626"/>
                </a:solidFill>
                <a:latin typeface="+mn-lt"/>
                <a:hlinkClick r:id="rId3"/>
              </a:rPr>
              <a:t>https://www.skolverket.se/om-oss/publikationer-och-nyhetsbrev/prenumerera-pa-skolverkets-nyhetsbrev</a:t>
            </a:r>
            <a:r>
              <a:rPr lang="sv-SE" dirty="0">
                <a:solidFill>
                  <a:srgbClr val="262626"/>
                </a:solidFill>
                <a:latin typeface="+mn-lt"/>
              </a:rPr>
              <a:t> </a:t>
            </a:r>
          </a:p>
          <a:p>
            <a:endParaRPr lang="sv-SE" dirty="0"/>
          </a:p>
        </p:txBody>
      </p:sp>
      <p:sp>
        <p:nvSpPr>
          <p:cNvPr id="4" name="Platshållare för bildnummer 3"/>
          <p:cNvSpPr>
            <a:spLocks noGrp="1"/>
          </p:cNvSpPr>
          <p:nvPr>
            <p:ph type="sldNum" sz="quarter" idx="5"/>
          </p:nvPr>
        </p:nvSpPr>
        <p:spPr/>
        <p:txBody>
          <a:bodyPr/>
          <a:lstStyle/>
          <a:p>
            <a:fld id="{41164536-2FD8-4F48-BE6C-7339E294328D}" type="slidenum">
              <a:rPr lang="sv-SE" smtClean="0"/>
              <a:t>14</a:t>
            </a:fld>
            <a:endParaRPr lang="sv-SE"/>
          </a:p>
        </p:txBody>
      </p:sp>
    </p:spTree>
    <p:extLst>
      <p:ext uri="{BB962C8B-B14F-4D97-AF65-F5344CB8AC3E}">
        <p14:creationId xmlns:p14="http://schemas.microsoft.com/office/powerpoint/2010/main" val="349318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latin typeface="+mn-lt"/>
              </a:rPr>
              <a:t>Ämnesbetyg </a:t>
            </a:r>
            <a:r>
              <a:rPr lang="sv-SE" sz="8000" i="1" dirty="0">
                <a:latin typeface="+mn-lt"/>
              </a:rPr>
              <a:t>ersätter kursbetyg  </a:t>
            </a:r>
            <a:endParaRPr lang="sv-SE" sz="7466" b="0" i="1" dirty="0">
              <a:latin typeface="+mn-lt"/>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0" b="0" strike="noStrike" dirty="0">
                <a:latin typeface="+mn-lt"/>
                <a:ea typeface="Times New Roman" panose="02020603050405020304" pitchFamily="18" charset="0"/>
              </a:rPr>
              <a:t>Gy25 innebär att ämnesbetyg ersätter dagens kursbetyg inom gymnasieskolan, anpassade gymnasieskolan, komvux på gymnasial nivå och komvux som anpassad utbildning på gymnasial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600" i="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t>Nya och uppdaterade ämnesplaner, programstrukturer, programmål, examensmål, yrkesutgångar och yrkespaket</a:t>
            </a:r>
            <a:endParaRPr lang="sv-SE" sz="7466" b="0" i="1" dirty="0">
              <a:latin typeface="+mn-lt"/>
            </a:endParaRPr>
          </a:p>
          <a:p>
            <a:r>
              <a:rPr lang="sv-SE" sz="7466" b="0" i="0" dirty="0">
                <a:latin typeface="+mn-lt"/>
              </a:rPr>
              <a:t>I samband med övergången till ämnesbetyg tar Skolverket fram nya och uppdaterade ämnesplaner, programstrukturer, examensmål och programmål. Då förenklas också betygskriterierna i ämnesplanerna för att dessa ska</a:t>
            </a:r>
            <a:r>
              <a:rPr lang="sv-SE" sz="8000" b="0" i="0" strike="noStrike" dirty="0">
                <a:latin typeface="+mn-lt"/>
              </a:rPr>
              <a:t> bli ett bättre verktyg för lärarna vid betygsättning</a:t>
            </a:r>
            <a:r>
              <a:rPr lang="sv-SE" sz="7466" b="0" i="0" dirty="0">
                <a:latin typeface="+mn-lt"/>
              </a:rPr>
              <a:t>. Skolverket har även uppdaterat </a:t>
            </a:r>
            <a:r>
              <a:rPr lang="sv-SE" sz="9600" b="0" i="0" dirty="0">
                <a:solidFill>
                  <a:srgbClr val="262626"/>
                </a:solidFill>
                <a:effectLst/>
                <a:latin typeface="source sans pro" panose="020B0503030403020204" pitchFamily="34" charset="0"/>
              </a:rPr>
              <a:t>ämnesplaner, examensmål och programmål utifrån till exempel teknikutvecklingen och </a:t>
            </a:r>
            <a:r>
              <a:rPr lang="sv-SE" sz="7466" b="0" i="0" dirty="0">
                <a:latin typeface="+mn-lt"/>
              </a:rPr>
              <a:t>föreslagit en </a:t>
            </a:r>
            <a:r>
              <a:rPr lang="sv-SE" sz="9600" b="0" i="0" dirty="0">
                <a:solidFill>
                  <a:srgbClr val="262626"/>
                </a:solidFill>
                <a:effectLst/>
                <a:latin typeface="source sans pro" panose="020B0503030403020204" pitchFamily="34" charset="0"/>
              </a:rPr>
              <a:t>förstärkning av bildningsperspektivet och hållbar utveckling i dessa dokument.</a:t>
            </a:r>
          </a:p>
          <a:p>
            <a:r>
              <a:rPr lang="sv-SE" sz="9600" b="0" i="0" dirty="0">
                <a:solidFill>
                  <a:srgbClr val="262626"/>
                </a:solidFill>
                <a:effectLst/>
                <a:latin typeface="source sans pro" panose="020B0503030403020204" pitchFamily="34" charset="0"/>
              </a:rPr>
              <a:t>Yrkesutgångarna och yrkespaken kommer att uppdateras utifrån de nya ämnesplanerna.</a:t>
            </a:r>
            <a:endParaRPr lang="sv-SE" sz="9600" b="0" i="0" dirty="0">
              <a:latin typeface="+mn-lt"/>
            </a:endParaRPr>
          </a:p>
          <a:p>
            <a:pPr marL="0" indent="0">
              <a:buClrTx/>
              <a:buFont typeface="Arial" panose="020B0604020202020204" pitchFamily="34" charset="0"/>
              <a:buNone/>
            </a:pPr>
            <a:endParaRPr lang="sv-SE"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mn-lt"/>
              </a:rPr>
              <a:t>Ämnesbetygen gäller från 1 juli 2025</a:t>
            </a:r>
            <a:endParaRPr lang="sv-SE" i="1" dirty="0"/>
          </a:p>
          <a:p>
            <a:pPr marL="0" indent="0">
              <a:buClrTx/>
              <a:buFont typeface="Arial" panose="020B0604020202020204" pitchFamily="34" charset="0"/>
              <a:buNone/>
            </a:pPr>
            <a:r>
              <a:rPr lang="sv-SE" dirty="0"/>
              <a:t>Ämnesbetyg ska tillämpas från den 1 juli 2025. Elever som börjar sin utbildning tidigare läser enligt det nuvarande systemet med kursbetyg.</a:t>
            </a:r>
          </a:p>
          <a:p>
            <a:endParaRPr lang="sv-SE" b="0" dirty="0"/>
          </a:p>
          <a:p>
            <a:r>
              <a:rPr lang="sv-SE" b="0" dirty="0"/>
              <a:t>De första eleverna som kommer att få ämnesbetyg är alltså 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 börjar studera på </a:t>
            </a:r>
            <a:r>
              <a:rPr lang="sv-SE" dirty="0" err="1"/>
              <a:t>komvux</a:t>
            </a:r>
            <a:r>
              <a:rPr lang="sv-SE" dirty="0"/>
              <a:t> på gymnasial nivå eller </a:t>
            </a:r>
            <a:r>
              <a:rPr lang="sv-SE" dirty="0" err="1"/>
              <a:t>komvux</a:t>
            </a:r>
            <a:r>
              <a:rPr lang="sv-SE" dirty="0"/>
              <a:t> som anpassad utbildning på gymnasial nivå efter den 30 juni 2025. </a:t>
            </a:r>
          </a:p>
          <a:p>
            <a:pPr marL="171450" indent="-171450">
              <a:buClrTx/>
              <a:buFont typeface="Arial" panose="020B0604020202020204" pitchFamily="34" charset="0"/>
              <a:buChar char="•"/>
            </a:pPr>
            <a:r>
              <a:rPr lang="sv-SE" dirty="0"/>
              <a:t>som börjar sitt första år i gymnasieskolan eller anpassade gymnasieskolan läsåret 2025/2026</a:t>
            </a:r>
            <a:endParaRPr lang="sv-SE" b="1" dirty="0"/>
          </a:p>
          <a:p>
            <a:pPr marL="171450" indent="-171450">
              <a:buClrTx/>
              <a:buFont typeface="Arial" panose="020B0604020202020204" pitchFamily="34" charset="0"/>
              <a:buChar char="•"/>
            </a:pPr>
            <a:r>
              <a:rPr lang="sv-SE" dirty="0"/>
              <a:t>som påbörjar vidareutbildning i form av ett fjärde tekniskt år läsåret 2025/2026</a:t>
            </a:r>
          </a:p>
          <a:p>
            <a:pPr marL="171450" indent="-171450">
              <a:buClrTx/>
              <a:buFont typeface="Arial" panose="020B0604020202020204" pitchFamily="34" charset="0"/>
              <a:buChar char="•"/>
            </a:pPr>
            <a:endParaRPr lang="sv-SE" b="1" i="0" dirty="0">
              <a:solidFill>
                <a:srgbClr val="262626"/>
              </a:solidFill>
              <a:effectLst/>
              <a:latin typeface="source sans pro" panose="020B0503030403020204" pitchFamily="34" charset="0"/>
            </a:endParaRPr>
          </a:p>
          <a:p>
            <a:pPr marL="0" indent="0">
              <a:buClrTx/>
              <a:buFont typeface="Arial" panose="020B0604020202020204" pitchFamily="34" charset="0"/>
              <a:buNone/>
            </a:pPr>
            <a:r>
              <a:rPr lang="sv-SE" dirty="0"/>
              <a:t>Övergångsregler kommer att finnas fram till 30 juni 2030</a:t>
            </a:r>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1164536-2FD8-4F48-BE6C-7339E29432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Syftet med ämnesbetygen är att: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Eleven </a:t>
            </a:r>
            <a:r>
              <a:rPr kumimoji="0" lang="en-US" sz="900" b="0" i="0" u="none" strike="noStrike" kern="1200" cap="none" spc="0" normalizeH="0" baseline="0" noProof="0" dirty="0">
                <a:ln>
                  <a:noFill/>
                </a:ln>
                <a:solidFill>
                  <a:prstClr val="black"/>
                </a:solidFill>
                <a:effectLst/>
                <a:uLnTx/>
                <a:uFillTx/>
                <a:latin typeface="+mn-lt"/>
                <a:ea typeface="+mn-ea"/>
                <a:cs typeface="+mn-cs"/>
              </a:rPr>
              <a:t>ska </a:t>
            </a:r>
            <a:r>
              <a:rPr kumimoji="0" lang="sv-SE" sz="900" b="0" i="0" u="none" strike="noStrike" kern="1200" cap="none" spc="0" normalizeH="0" baseline="0" noProof="0" dirty="0">
                <a:ln>
                  <a:noFill/>
                </a:ln>
                <a:solidFill>
                  <a:prstClr val="black"/>
                </a:solidFill>
                <a:effectLst/>
                <a:uLnTx/>
                <a:uFillTx/>
                <a:latin typeface="+mn-lt"/>
                <a:ea typeface="+mn-ea"/>
                <a:cs typeface="+mn-cs"/>
              </a:rPr>
              <a:t>få mer tid att utveckla kunskaper inom ett ämne innan det slutgiltiga betyget sätts.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Läraren ska ha möjlighet att undervisa mer långsiktigt utifrån en helhetssyn på ämnet. Bakgrunden till detta är att den nuvarande kursutformningen har kritiserats för att bidra till en onödig fragmentisering av kunskapsinnehållet och därmed också av elevers lärande (Prop. 2021/22:36 s. 68). Dessutom har lärare vittnat om att de upplever stress när de försöker hinna med allt innehåll i en kurs (SUO 2016:77 s. 772). Tanken är alltså att övergången till ämnesbetyg ska motverka dessa problem.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Elevens slutliga betyg ska bättre spegla vad eleven kan i slutet av sina studier i ämnet.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Liksom idag har varje ämne ett syfte, men nu är ämnena indelade i nivåer. Antalet nivåer i ett ämne kan variera, mellan 1 och 5. I exemplet har ämnet tre nivåer. Varje nivå har ett centralt innehåll som breddas och fördjupas genom nivåerna, men betygskriterierna är nu gemensamma för hela ämnet. </a:t>
            </a:r>
            <a:endParaRPr lang="sv-SE" b="0" i="0" dirty="0">
              <a:solidFill>
                <a:srgbClr val="262626"/>
              </a:solidFill>
              <a:effectLst/>
              <a:latin typeface="source sans pro" panose="020B0503030403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sv-SE" sz="900" dirty="0"/>
              <a:t>Betyget på en högre nivå ersätter betyget på en lägre nivå så länge betygen är godkända. E-A på en högre nivå ersätter alltså betyg på lägre nivå i ämnet.</a:t>
            </a:r>
          </a:p>
          <a:p>
            <a:endParaRPr lang="sv-SE" sz="900" dirty="0"/>
          </a:p>
          <a:p>
            <a:r>
              <a:rPr lang="sv-SE" sz="900" dirty="0"/>
              <a:t>Betyg E-A på den sista nivån eleven läser blir elevens slutliga betyg i ämnet.  På så sätt speglar betyget vad eleven kan i slutet av sina studier i ämnet. </a:t>
            </a:r>
          </a:p>
          <a:p>
            <a:endParaRPr lang="sv-SE" sz="900" dirty="0"/>
          </a:p>
          <a:p>
            <a:endParaRPr lang="sv-SE" sz="900" dirty="0"/>
          </a:p>
          <a:p>
            <a:r>
              <a:rPr lang="sv-SE" sz="900" dirty="0"/>
              <a:t>På kommande bilder finns tre konkreta exempel på betygssättning.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1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följer konkreta exempel på betygsättning med ämnesbetyg. Detta är ett exempel med tre nivåer där läraren sätter ett godkänt betyg på varje nivå.</a:t>
            </a:r>
          </a:p>
          <a:p>
            <a:endParaRPr lang="sv-SE" dirty="0"/>
          </a:p>
          <a:p>
            <a:r>
              <a:rPr lang="sv-SE" dirty="0"/>
              <a:t>När eleven Sarah har läst nivå 1 i ämnet sätter läraren betyg utifrån de kunskaper som Sarah har visat under nivå 1. I det här exemplet får hon betyget C på nivå 1.</a:t>
            </a:r>
          </a:p>
          <a:p>
            <a:endParaRPr lang="sv-SE" dirty="0"/>
          </a:p>
          <a:p>
            <a:r>
              <a:rPr lang="sv-SE" dirty="0"/>
              <a:t>När Sarah har läst nivå 2 sätter läraren betyg utifrån de kunskaper Sarah har visat under nivå 2. I exemplet sätter läraren betyget B. Sarahs betyg på nivå 2 ersätter nu betyget på nivå 1. Hon har alltså betyget B i ämnet efter nivå 2.</a:t>
            </a:r>
          </a:p>
          <a:p>
            <a:endParaRPr lang="sv-SE" dirty="0"/>
          </a:p>
          <a:p>
            <a:r>
              <a:rPr lang="sv-SE" dirty="0"/>
              <a:t>När Sarah har läst nivå 3 sätter läraren betyg på samma sätt. I exemplet sätter läraren denna gång betyget A. Betyget för nivå 3 ersätter då betyget på nivå 2. Eftersom nivå 3 är den högsta nivån Sarah läser i det här ämnet blir betyget A hennes slutliga betyg.</a:t>
            </a:r>
          </a:p>
          <a:p>
            <a:endParaRPr lang="sv-SE" dirty="0"/>
          </a:p>
          <a:p>
            <a:r>
              <a:rPr lang="sv-SE" dirty="0"/>
              <a:t>Alltså, betyget på en högre nivå ersätter betyget på föregående nivå. Notera att läraren aldrig gör en sammanvägning av betyg satta på flera nivåer.</a:t>
            </a:r>
          </a:p>
          <a:p>
            <a:endParaRPr lang="sv-SE" b="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70497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ett F som följs av ett godkänt betyg.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den första nivån når eleven Axel inte upp till ett godkänt betyg och läraren sätter betyget F på nivå 1. </a:t>
            </a:r>
          </a:p>
          <a:p>
            <a:endParaRPr lang="sv-SE" dirty="0"/>
          </a:p>
          <a:p>
            <a:r>
              <a:rPr lang="sv-SE" dirty="0"/>
              <a:t>På nivå 2 går det bättre med studierna och läraren sätter betyget E. Detta betyg ersätter nu det föregående betyget och </a:t>
            </a:r>
            <a:r>
              <a:rPr lang="sv-SE" b="0" dirty="0"/>
              <a:t>Axel  har betyget E i ämnet efter nivå 2.</a:t>
            </a:r>
          </a:p>
          <a:p>
            <a:endParaRPr lang="sv-SE" dirty="0"/>
          </a:p>
          <a:p>
            <a:r>
              <a:rPr lang="sv-SE" dirty="0"/>
              <a:t>Även på nivå 3 sätter läraren betyget E som också blir det slutliga betyget.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187267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Detta är ett exempel med tre nivåer där läraren sätter betyget F på den sista nivån.  (I anpassade gymnasieskolan finns inte betyget F, därför sätts inget betyg i anpassade gymnasieskolan om eleven inte når godkänt på en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Här sätter läraren det godkända betyget E på nivå 1 och sedan D på nivå 2.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r>
              <a:rPr lang="sv-SE" dirty="0"/>
              <a:t>På nivå 3 når inte eleven Katja upp till ett godkänt betyg och läraren sätter betyget F.</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När en elev får betyget F på sista nivån behåller eleven betyget från närmast </a:t>
            </a:r>
            <a:r>
              <a:rPr lang="sv-SE" b="0" dirty="0"/>
              <a:t>lägre </a:t>
            </a:r>
            <a:r>
              <a:rPr lang="sv-SE" dirty="0"/>
              <a:t>godkända nivå.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Katja går alltså ut gymnasiet med betyget D i nivå 2 och väljer kanske senare att komplettera med nivå 3 på komvux. Betyget F från nivå 3 kommer också att synas i Katjas slutliga betyg.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5532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Skolverket har i samband med Gy25 valt att ta fram ett antal helt nya ämnen utifrån teknik- och samhällsutveckling och efterfrågan från bransch och lärosäten.</a:t>
            </a:r>
          </a:p>
          <a:p>
            <a:r>
              <a:rPr lang="sv-SE" b="0" dirty="0"/>
              <a:t>I bilden listas några av dessa ämnen. Samtliga är publicerade på Skolverket.se</a:t>
            </a:r>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352836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spcAft>
                <a:spcPts val="375"/>
              </a:spcAft>
              <a:buNone/>
            </a:pPr>
            <a:r>
              <a:rPr lang="sv-SE" b="1" dirty="0">
                <a:latin typeface="+mj-lt"/>
              </a:rPr>
              <a:t>Ämnen med motsvarighet i Gy11 </a:t>
            </a:r>
          </a:p>
          <a:p>
            <a:pPr>
              <a:lnSpc>
                <a:spcPct val="107000"/>
              </a:lnSpc>
              <a:spcAft>
                <a:spcPts val="800"/>
              </a:spcAft>
            </a:pP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har samma namn som idag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nuvarande ämne x kommer fortsatt att vara behöriga att undervisa i det nya ämnet x. Läraren behöver inte göra någon ansökan.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Ämnet byter namn</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är behöriga att undervisa i det nuvarande ämnet X kommer att kunna bli behöriga att undervisa i det nya ämnet Y. Ämnet Y har bytt namn men har ett motsvarande innehåll som nuvarande ämnet X. Läraren behöver inte göra någon ansökan. Dessa lärare kommer få information i god tid inför att det nya ämnet börjar tillämpas.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375"/>
              </a:spcAft>
            </a:pPr>
            <a:r>
              <a:rPr lang="sv-SE" sz="9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byter namn eller delas.</a:t>
            </a:r>
          </a:p>
          <a:p>
            <a:pPr>
              <a:lnSpc>
                <a:spcPct val="120000"/>
              </a:lnSpc>
              <a:spcAft>
                <a:spcPts val="375"/>
              </a:spcAft>
            </a:pPr>
            <a:r>
              <a:rPr lang="sv-SE" sz="900" kern="0" dirty="0">
                <a:solidFill>
                  <a:srgbClr val="262626"/>
                </a:solidFill>
                <a:latin typeface="+mj-lt"/>
                <a:cs typeface="Times New Roman" panose="02020603050405020304" pitchFamily="18" charset="0"/>
              </a:rPr>
              <a:t>Avgiftsfritt, ingen ansökan. Du blir kontaktad av Skolverket.</a:t>
            </a:r>
          </a:p>
          <a:p>
            <a:pPr>
              <a:lnSpc>
                <a:spcPct val="107000"/>
              </a:lnSpc>
              <a:spcAft>
                <a:spcPts val="800"/>
              </a:spcAft>
            </a:pPr>
            <a:endParaRPr lang="sv-SE"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900" b="1" dirty="0">
                <a:effectLst/>
                <a:latin typeface="Calibri" panose="020F0502020204030204" pitchFamily="34" charset="0"/>
                <a:ea typeface="Calibri" panose="020F0502020204030204" pitchFamily="34" charset="0"/>
                <a:cs typeface="Times New Roman" panose="02020603050405020304" pitchFamily="18" charset="0"/>
              </a:rPr>
              <a:t>Nytt ämne som inte har någon motsvarighet i ett gammalt ämne</a:t>
            </a:r>
            <a:r>
              <a:rPr lang="sv-SE"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900" dirty="0">
                <a:effectLst/>
                <a:latin typeface="Arial" panose="020B0604020202020204" pitchFamily="34" charset="0"/>
                <a:ea typeface="Calibri" panose="020F0502020204030204" pitchFamily="34" charset="0"/>
                <a:cs typeface="Times New Roman" panose="02020603050405020304" pitchFamily="18" charset="0"/>
              </a:rPr>
              <a:t>Lärare som vill bli behöriga att undervisa i ett ämne som inte har någon motsvarighet i Gy11 kommer behöva ansöka om behörighet att undervisa i ämnet.</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kern="0" dirty="0">
                <a:solidFill>
                  <a:srgbClr val="262626"/>
                </a:solidFill>
                <a:latin typeface="+mj-lt"/>
                <a:cs typeface="Times New Roman" panose="02020603050405020304" pitchFamily="18" charset="0"/>
              </a:rPr>
              <a:t>Om du har en lärarlegitimation behöver du själv göra en kompletterande ansökan som är förenad med en avgift om 750:-</a:t>
            </a:r>
          </a:p>
          <a:p>
            <a:r>
              <a:rPr lang="sv-SE" sz="900" kern="0" dirty="0">
                <a:solidFill>
                  <a:srgbClr val="262626"/>
                </a:solidFill>
                <a:latin typeface="+mj-lt"/>
                <a:cs typeface="Times New Roman" panose="02020603050405020304" pitchFamily="18" charset="0"/>
              </a:rPr>
              <a:t>Om du inte har en lärarlegitimation sedan tidigare behöver du göra en ansöka som är förenad med en avgift om 1500:-</a:t>
            </a:r>
          </a:p>
          <a:p>
            <a:r>
              <a:rPr lang="sv-SE" sz="900" kern="0" dirty="0">
                <a:solidFill>
                  <a:srgbClr val="262626"/>
                </a:solidFill>
                <a:latin typeface="+mj-lt"/>
                <a:cs typeface="Times New Roman" panose="02020603050405020304" pitchFamily="18" charset="0"/>
              </a:rPr>
              <a:t>Skolverket gör därefter en bedömning av om utbildning och yrkeserfarenhet motsvarar behörighetskraven.</a:t>
            </a:r>
          </a:p>
          <a:p>
            <a:endParaRPr lang="sv-SE" b="0" dirty="0"/>
          </a:p>
          <a:p>
            <a:endParaRPr lang="sv-SE" b="0" dirty="0"/>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10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3631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2024-04-15</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 id="2147483685" r:id="rId16"/>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kolverket.se/regler-och-ansvar/forandringar-inom-skolomradet/amnesbetyg-pa-gymnasial-niva---gy2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skolverket.se/om-oss/publikationer-och-nyhetsbrev/prenumerera-pa-skolverkets-nyhetsbre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142999" y="737419"/>
            <a:ext cx="7487529" cy="2506525"/>
          </a:xfrm>
        </p:spPr>
        <p:txBody>
          <a:bodyPr/>
          <a:lstStyle/>
          <a:p>
            <a:pPr>
              <a:lnSpc>
                <a:spcPct val="100000"/>
              </a:lnSpc>
            </a:pPr>
            <a:br>
              <a:rPr lang="sv-SE" dirty="0"/>
            </a:br>
            <a:r>
              <a:rPr lang="sv-SE" dirty="0"/>
              <a:t>Gy25</a:t>
            </a:r>
            <a:br>
              <a:rPr lang="sv-SE" dirty="0"/>
            </a:br>
            <a:r>
              <a:rPr lang="sv-SE" sz="2800" b="0" dirty="0"/>
              <a:t>En introduktion för dig som arbetar </a:t>
            </a:r>
            <a:br>
              <a:rPr lang="sv-SE" sz="2800" b="0" dirty="0"/>
            </a:br>
            <a:r>
              <a:rPr lang="sv-SE" sz="2800" b="0" dirty="0"/>
              <a:t>med gymnasial utbildning</a:t>
            </a:r>
            <a:br>
              <a:rPr lang="sv-SE" dirty="0"/>
            </a:br>
            <a:endParaRPr lang="sv-SE" sz="2400" dirty="0"/>
          </a:p>
        </p:txBody>
      </p:sp>
    </p:spTree>
    <p:extLst>
      <p:ext uri="{BB962C8B-B14F-4D97-AF65-F5344CB8AC3E}">
        <p14:creationId xmlns:p14="http://schemas.microsoft.com/office/powerpoint/2010/main" val="267223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6150FF-FEFA-A322-4FD3-AC1DA93140BC}"/>
              </a:ext>
            </a:extLst>
          </p:cNvPr>
          <p:cNvSpPr>
            <a:spLocks noGrp="1"/>
          </p:cNvSpPr>
          <p:nvPr>
            <p:ph type="title"/>
          </p:nvPr>
        </p:nvSpPr>
        <p:spPr>
          <a:xfrm>
            <a:off x="467999" y="350434"/>
            <a:ext cx="6647175" cy="923772"/>
          </a:xfrm>
        </p:spPr>
        <p:txBody>
          <a:bodyPr/>
          <a:lstStyle/>
          <a:p>
            <a:r>
              <a:rPr lang="sv-SE" dirty="0"/>
              <a:t>Exempel på helt nya ämnen 2025</a:t>
            </a:r>
          </a:p>
        </p:txBody>
      </p:sp>
      <p:sp>
        <p:nvSpPr>
          <p:cNvPr id="3" name="Platshållare för innehåll 2">
            <a:extLst>
              <a:ext uri="{FF2B5EF4-FFF2-40B4-BE49-F238E27FC236}">
                <a16:creationId xmlns:a16="http://schemas.microsoft.com/office/drawing/2014/main" id="{8D2D92AA-72D2-E2FF-1B5D-59368D46A2CE}"/>
              </a:ext>
            </a:extLst>
          </p:cNvPr>
          <p:cNvSpPr>
            <a:spLocks noGrp="1"/>
          </p:cNvSpPr>
          <p:nvPr>
            <p:ph idx="1"/>
          </p:nvPr>
        </p:nvSpPr>
        <p:spPr>
          <a:xfrm>
            <a:off x="467999" y="1090692"/>
            <a:ext cx="7909518" cy="3192057"/>
          </a:xfrm>
        </p:spPr>
        <p:txBody>
          <a:bodyPr/>
          <a:lstStyle/>
          <a:p>
            <a:r>
              <a:rPr lang="sv-SE" dirty="0"/>
              <a:t>Artificiell intelligens</a:t>
            </a:r>
          </a:p>
          <a:p>
            <a:r>
              <a:rPr lang="sv-SE" dirty="0"/>
              <a:t>Kreativt skrivande (eng/sv)</a:t>
            </a:r>
          </a:p>
          <a:p>
            <a:r>
              <a:rPr lang="sv-SE" dirty="0"/>
              <a:t>Tillämpad psykologi</a:t>
            </a:r>
          </a:p>
          <a:p>
            <a:r>
              <a:rPr lang="sv-SE" dirty="0"/>
              <a:t>Siminstruktör</a:t>
            </a:r>
          </a:p>
          <a:p>
            <a:r>
              <a:rPr lang="sv-SE" dirty="0"/>
              <a:t>Makt, normer och kön</a:t>
            </a:r>
          </a:p>
          <a:p>
            <a:r>
              <a:rPr lang="sv-SE" dirty="0"/>
              <a:t>Hälsa och välbefinnande</a:t>
            </a:r>
          </a:p>
          <a:p>
            <a:r>
              <a:rPr lang="sv-SE" dirty="0"/>
              <a:t>Solcellsmontering</a:t>
            </a:r>
          </a:p>
          <a:p>
            <a:r>
              <a:rPr lang="sv-SE" dirty="0"/>
              <a:t>Politik och hållbar utveckling</a:t>
            </a:r>
          </a:p>
        </p:txBody>
      </p:sp>
      <p:pic>
        <p:nvPicPr>
          <p:cNvPr id="6" name="Bildobjekt 5" descr="En bild som visar text, skärmbild, visitkort, design&#10;&#10;Automatiskt genererad beskrivning">
            <a:extLst>
              <a:ext uri="{FF2B5EF4-FFF2-40B4-BE49-F238E27FC236}">
                <a16:creationId xmlns:a16="http://schemas.microsoft.com/office/drawing/2014/main" id="{5E47C135-C3B2-AD90-C4FC-6C1DC3BCE607}"/>
              </a:ext>
            </a:extLst>
          </p:cNvPr>
          <p:cNvPicPr>
            <a:picLocks noChangeAspect="1"/>
          </p:cNvPicPr>
          <p:nvPr/>
        </p:nvPicPr>
        <p:blipFill>
          <a:blip r:embed="rId3"/>
          <a:stretch>
            <a:fillRect/>
          </a:stretch>
        </p:blipFill>
        <p:spPr>
          <a:xfrm>
            <a:off x="4702511" y="409575"/>
            <a:ext cx="4441489" cy="4324350"/>
          </a:xfrm>
          <a:prstGeom prst="rect">
            <a:avLst/>
          </a:prstGeom>
        </p:spPr>
      </p:pic>
    </p:spTree>
    <p:extLst>
      <p:ext uri="{BB962C8B-B14F-4D97-AF65-F5344CB8AC3E}">
        <p14:creationId xmlns:p14="http://schemas.microsoft.com/office/powerpoint/2010/main" val="360064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0A2AFA2-FF41-8AC8-78CF-D4026A790194}"/>
              </a:ext>
            </a:extLst>
          </p:cNvPr>
          <p:cNvSpPr>
            <a:spLocks noGrp="1"/>
          </p:cNvSpPr>
          <p:nvPr>
            <p:ph type="title"/>
          </p:nvPr>
        </p:nvSpPr>
        <p:spPr>
          <a:xfrm>
            <a:off x="4077796" y="468000"/>
            <a:ext cx="4915350" cy="923772"/>
          </a:xfrm>
        </p:spPr>
        <p:txBody>
          <a:bodyPr/>
          <a:lstStyle/>
          <a:p>
            <a:r>
              <a:rPr lang="sv-SE" dirty="0"/>
              <a:t>Lärarbehörighet</a:t>
            </a:r>
          </a:p>
        </p:txBody>
      </p:sp>
      <p:sp>
        <p:nvSpPr>
          <p:cNvPr id="6" name="Platshållare för innehåll 5">
            <a:extLst>
              <a:ext uri="{FF2B5EF4-FFF2-40B4-BE49-F238E27FC236}">
                <a16:creationId xmlns:a16="http://schemas.microsoft.com/office/drawing/2014/main" id="{BE3B7598-35F9-F3C2-8912-2D6CFE0A7674}"/>
              </a:ext>
            </a:extLst>
          </p:cNvPr>
          <p:cNvSpPr>
            <a:spLocks noGrp="1"/>
          </p:cNvSpPr>
          <p:nvPr>
            <p:ph idx="1"/>
          </p:nvPr>
        </p:nvSpPr>
        <p:spPr>
          <a:xfrm>
            <a:off x="3984609" y="1278562"/>
            <a:ext cx="4915350" cy="3115578"/>
          </a:xfrm>
        </p:spPr>
        <p:txBody>
          <a:bodyPr>
            <a:normAutofit fontScale="77500" lnSpcReduction="20000"/>
          </a:bodyPr>
          <a:lstStyle/>
          <a:p>
            <a:pPr marL="0" indent="0">
              <a:lnSpc>
                <a:spcPct val="120000"/>
              </a:lnSpc>
              <a:spcAft>
                <a:spcPts val="375"/>
              </a:spcAft>
              <a:buNone/>
            </a:pPr>
            <a:r>
              <a:rPr lang="sv-SE" b="1" dirty="0">
                <a:latin typeface="+mj-lt"/>
              </a:rPr>
              <a:t>Ämnen med motsvarighet i Gy11 </a:t>
            </a:r>
          </a:p>
          <a:p>
            <a:pPr>
              <a:lnSpc>
                <a:spcPct val="120000"/>
              </a:lnSpc>
              <a:spcAft>
                <a:spcPts val="375"/>
              </a:spcAft>
            </a:pPr>
            <a:r>
              <a:rPr lang="sv-SE" sz="1600" kern="0" dirty="0">
                <a:solidFill>
                  <a:srgbClr val="262626"/>
                </a:solidFill>
                <a:latin typeface="+mj-lt"/>
                <a:cs typeface="Times New Roman" panose="02020603050405020304" pitchFamily="18" charset="0"/>
              </a:rPr>
              <a:t>Legitimerade lärare får automatiskt behörighet i motsvarande ämnen i Gy25. </a:t>
            </a:r>
          </a:p>
          <a:p>
            <a:pPr>
              <a:lnSpc>
                <a:spcPct val="120000"/>
              </a:lnSpc>
              <a:spcAft>
                <a:spcPts val="375"/>
              </a:spcAft>
            </a:pPr>
            <a:r>
              <a:rPr lang="sv-SE" kern="0" dirty="0">
                <a:solidFill>
                  <a:srgbClr val="262626"/>
                </a:solidFill>
                <a:latin typeface="+mj-lt"/>
                <a:cs typeface="Times New Roman" panose="02020603050405020304" pitchFamily="18" charset="0"/>
              </a:rPr>
              <a:t>Gäller om ämnet behåller samma namn eller byter namn.</a:t>
            </a:r>
          </a:p>
          <a:p>
            <a:pPr>
              <a:lnSpc>
                <a:spcPct val="120000"/>
              </a:lnSpc>
              <a:spcAft>
                <a:spcPts val="375"/>
              </a:spcAft>
            </a:pPr>
            <a:r>
              <a:rPr lang="sv-SE" sz="1600" kern="0" dirty="0">
                <a:solidFill>
                  <a:srgbClr val="262626"/>
                </a:solidFill>
                <a:latin typeface="+mj-lt"/>
                <a:cs typeface="Times New Roman" panose="02020603050405020304" pitchFamily="18" charset="0"/>
              </a:rPr>
              <a:t>Avgiftsfritt, ingen ansökan. Du blir kontaktad av Skolverket.</a:t>
            </a:r>
          </a:p>
          <a:p>
            <a:pPr marL="0" indent="0">
              <a:buNone/>
            </a:pPr>
            <a:r>
              <a:rPr lang="sv-SE" b="1" dirty="0">
                <a:latin typeface="+mj-lt"/>
              </a:rPr>
              <a:t>Ämnen utan motsvarighet</a:t>
            </a:r>
            <a:endParaRPr lang="sv-SE" i="1" dirty="0">
              <a:latin typeface="+mj-lt"/>
            </a:endParaRPr>
          </a:p>
          <a:p>
            <a:r>
              <a:rPr lang="sv-SE" sz="1600" kern="0" dirty="0">
                <a:solidFill>
                  <a:srgbClr val="262626"/>
                </a:solidFill>
                <a:latin typeface="+mj-lt"/>
                <a:cs typeface="Times New Roman" panose="02020603050405020304" pitchFamily="18" charset="0"/>
              </a:rPr>
              <a:t>Du kan komplettera din legitimation.</a:t>
            </a:r>
          </a:p>
          <a:p>
            <a:r>
              <a:rPr lang="sv-SE" sz="1600" kern="0" dirty="0">
                <a:solidFill>
                  <a:srgbClr val="262626"/>
                </a:solidFill>
                <a:latin typeface="+mj-lt"/>
                <a:cs typeface="Times New Roman" panose="02020603050405020304" pitchFamily="18" charset="0"/>
              </a:rPr>
              <a:t>Bedömning av utbildning och yrkeserfarenhet.</a:t>
            </a:r>
          </a:p>
          <a:p>
            <a:r>
              <a:rPr lang="sv-SE" sz="1600" kern="0" dirty="0">
                <a:solidFill>
                  <a:srgbClr val="262626"/>
                </a:solidFill>
                <a:latin typeface="+mj-lt"/>
                <a:cs typeface="Times New Roman" panose="02020603050405020304" pitchFamily="18" charset="0"/>
              </a:rPr>
              <a:t>Du behöver själv göra en ansökan. </a:t>
            </a:r>
          </a:p>
          <a:p>
            <a:endParaRPr lang="sv-SE" sz="1600" b="1" dirty="0">
              <a:effectLst/>
              <a:latin typeface="Arial" panose="020B0604020202020204" pitchFamily="34" charset="0"/>
            </a:endParaRPr>
          </a:p>
          <a:p>
            <a:endParaRPr lang="sv-SE" dirty="0"/>
          </a:p>
          <a:p>
            <a:endParaRPr lang="sv-SE" dirty="0"/>
          </a:p>
          <a:p>
            <a:pPr marL="0" indent="0">
              <a:buNone/>
            </a:pPr>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6D5246FE-5637-4C01-C37D-9DEA97B381F3}"/>
              </a:ext>
            </a:extLst>
          </p:cNvPr>
          <p:cNvSpPr>
            <a:spLocks noGrp="1"/>
          </p:cNvSpPr>
          <p:nvPr>
            <p:ph type="sldNum" sz="quarter" idx="4294967295"/>
          </p:nvPr>
        </p:nvSpPr>
        <p:spPr>
          <a:xfrm>
            <a:off x="7086600" y="4767263"/>
            <a:ext cx="2057400"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A17E1-3B3A-4CEE-B710-23BAAB607972}" type="slidenum">
              <a:rPr kumimoji="0" lang="sv-SE" sz="9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9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5" name="Bildobjekt 14" descr="En bild som visar text, visitkort, skärmbild, Teckensnitt&#10;&#10;Automatiskt genererad beskrivning">
            <a:extLst>
              <a:ext uri="{FF2B5EF4-FFF2-40B4-BE49-F238E27FC236}">
                <a16:creationId xmlns:a16="http://schemas.microsoft.com/office/drawing/2014/main" id="{62BAAEC5-313D-1F25-FC9F-EA10A966D300}"/>
              </a:ext>
            </a:extLst>
          </p:cNvPr>
          <p:cNvPicPr>
            <a:picLocks noChangeAspect="1"/>
          </p:cNvPicPr>
          <p:nvPr/>
        </p:nvPicPr>
        <p:blipFill>
          <a:blip r:embed="rId3"/>
          <a:stretch>
            <a:fillRect/>
          </a:stretch>
        </p:blipFill>
        <p:spPr>
          <a:xfrm rot="21359522">
            <a:off x="551936" y="823762"/>
            <a:ext cx="3082478" cy="3641146"/>
          </a:xfrm>
          <a:prstGeom prst="rect">
            <a:avLst/>
          </a:prstGeom>
          <a:effectLst>
            <a:glow rad="63500">
              <a:schemeClr val="accent2">
                <a:satMod val="175000"/>
                <a:alpha val="40000"/>
              </a:schemeClr>
            </a:glow>
            <a:softEdge rad="12700"/>
          </a:effectLst>
        </p:spPr>
      </p:pic>
    </p:spTree>
    <p:extLst>
      <p:ext uri="{BB962C8B-B14F-4D97-AF65-F5344CB8AC3E}">
        <p14:creationId xmlns:p14="http://schemas.microsoft.com/office/powerpoint/2010/main" val="69138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1FFA26-F044-41D6-3922-A72CB63A14E2}"/>
              </a:ext>
            </a:extLst>
          </p:cNvPr>
          <p:cNvSpPr>
            <a:spLocks noGrp="1"/>
          </p:cNvSpPr>
          <p:nvPr>
            <p:ph type="title"/>
          </p:nvPr>
        </p:nvSpPr>
        <p:spPr/>
        <p:txBody>
          <a:bodyPr/>
          <a:lstStyle/>
          <a:p>
            <a:r>
              <a:rPr lang="sv-SE" dirty="0"/>
              <a:t>Studie- och yrkesvägledning</a:t>
            </a:r>
          </a:p>
        </p:txBody>
      </p:sp>
      <p:sp>
        <p:nvSpPr>
          <p:cNvPr id="3" name="Platshållare för innehåll 2">
            <a:extLst>
              <a:ext uri="{FF2B5EF4-FFF2-40B4-BE49-F238E27FC236}">
                <a16:creationId xmlns:a16="http://schemas.microsoft.com/office/drawing/2014/main" id="{295CD33C-4D59-25A7-43AD-C4BE4F6FFCE0}"/>
              </a:ext>
            </a:extLst>
          </p:cNvPr>
          <p:cNvSpPr>
            <a:spLocks noGrp="1"/>
          </p:cNvSpPr>
          <p:nvPr>
            <p:ph idx="1"/>
          </p:nvPr>
        </p:nvSpPr>
        <p:spPr>
          <a:xfrm>
            <a:off x="468000" y="1698246"/>
            <a:ext cx="5136734" cy="2297633"/>
          </a:xfrm>
        </p:spPr>
        <p:txBody>
          <a:bodyPr/>
          <a:lstStyle/>
          <a:p>
            <a:r>
              <a:rPr lang="sv-SE" dirty="0">
                <a:latin typeface="+mj-lt"/>
              </a:rPr>
              <a:t>Uppdatering av utbildningsguiden</a:t>
            </a:r>
          </a:p>
          <a:p>
            <a:r>
              <a:rPr lang="sv-SE" dirty="0">
                <a:latin typeface="+mj-lt"/>
              </a:rPr>
              <a:t>Information till SYV</a:t>
            </a:r>
          </a:p>
          <a:p>
            <a:r>
              <a:rPr lang="sv-SE" dirty="0">
                <a:latin typeface="+mj-lt"/>
              </a:rPr>
              <a:t>Behörighet till högre studier – intention oförändrade krav</a:t>
            </a:r>
          </a:p>
          <a:p>
            <a:r>
              <a:rPr lang="sv-SE" dirty="0">
                <a:latin typeface="+mj-lt"/>
              </a:rPr>
              <a:t>Meritpoäng – oförändrade</a:t>
            </a:r>
          </a:p>
          <a:p>
            <a:endParaRPr lang="sv-SE" sz="1800" dirty="0">
              <a:effectLst/>
              <a:latin typeface="+mj-lt"/>
            </a:endParaRPr>
          </a:p>
          <a:p>
            <a:endParaRPr lang="sv-SE" dirty="0">
              <a:latin typeface="+mj-lt"/>
            </a:endParaRPr>
          </a:p>
        </p:txBody>
      </p:sp>
      <p:grpSp>
        <p:nvGrpSpPr>
          <p:cNvPr id="4" name="Grupp 3">
            <a:extLst>
              <a:ext uri="{FF2B5EF4-FFF2-40B4-BE49-F238E27FC236}">
                <a16:creationId xmlns:a16="http://schemas.microsoft.com/office/drawing/2014/main" id="{E44F15DB-4067-37DE-A263-A43CA2964800}"/>
              </a:ext>
            </a:extLst>
          </p:cNvPr>
          <p:cNvGrpSpPr/>
          <p:nvPr/>
        </p:nvGrpSpPr>
        <p:grpSpPr>
          <a:xfrm>
            <a:off x="5604734" y="343597"/>
            <a:ext cx="4058115" cy="4799903"/>
            <a:chOff x="5522613" y="223471"/>
            <a:chExt cx="4058115" cy="4799903"/>
          </a:xfrm>
        </p:grpSpPr>
        <p:pic>
          <p:nvPicPr>
            <p:cNvPr id="5" name="Bildobjekt 4">
              <a:extLst>
                <a:ext uri="{FF2B5EF4-FFF2-40B4-BE49-F238E27FC236}">
                  <a16:creationId xmlns:a16="http://schemas.microsoft.com/office/drawing/2014/main" id="{801BA51F-7DFF-97E8-7AD0-A2F85A11456A}"/>
                </a:ext>
              </a:extLst>
            </p:cNvPr>
            <p:cNvPicPr>
              <a:picLocks noChangeAspect="1"/>
            </p:cNvPicPr>
            <p:nvPr/>
          </p:nvPicPr>
          <p:blipFill>
            <a:blip r:embed="rId3"/>
            <a:stretch>
              <a:fillRect/>
            </a:stretch>
          </p:blipFill>
          <p:spPr>
            <a:xfrm>
              <a:off x="5522613" y="881365"/>
              <a:ext cx="1244525" cy="3771285"/>
            </a:xfrm>
            <a:prstGeom prst="rect">
              <a:avLst/>
            </a:prstGeom>
          </p:spPr>
        </p:pic>
        <p:pic>
          <p:nvPicPr>
            <p:cNvPr id="6" name="Bildobjekt 5">
              <a:extLst>
                <a:ext uri="{FF2B5EF4-FFF2-40B4-BE49-F238E27FC236}">
                  <a16:creationId xmlns:a16="http://schemas.microsoft.com/office/drawing/2014/main" id="{6E4D19FE-B4D4-69EA-A2F8-20B9404C5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772" y="550627"/>
              <a:ext cx="1877601" cy="4352621"/>
            </a:xfrm>
            <a:prstGeom prst="rect">
              <a:avLst/>
            </a:prstGeom>
          </p:spPr>
        </p:pic>
        <p:pic>
          <p:nvPicPr>
            <p:cNvPr id="10" name="Bildobjekt 9">
              <a:extLst>
                <a:ext uri="{FF2B5EF4-FFF2-40B4-BE49-F238E27FC236}">
                  <a16:creationId xmlns:a16="http://schemas.microsoft.com/office/drawing/2014/main" id="{6070CCA3-082C-C527-EE50-B200AF7CD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265" y="223471"/>
              <a:ext cx="2753463" cy="4799903"/>
            </a:xfrm>
            <a:prstGeom prst="rect">
              <a:avLst/>
            </a:prstGeom>
          </p:spPr>
        </p:pic>
      </p:grpSp>
    </p:spTree>
    <p:extLst>
      <p:ext uri="{BB962C8B-B14F-4D97-AF65-F5344CB8AC3E}">
        <p14:creationId xmlns:p14="http://schemas.microsoft.com/office/powerpoint/2010/main" val="49774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C8FCA-E09E-A0DC-6EEA-B81317F5DB6A}"/>
              </a:ext>
            </a:extLst>
          </p:cNvPr>
          <p:cNvSpPr txBox="1">
            <a:spLocks/>
          </p:cNvSpPr>
          <p:nvPr/>
        </p:nvSpPr>
        <p:spPr>
          <a:xfrm>
            <a:off x="462249" y="201774"/>
            <a:ext cx="8161988" cy="923772"/>
          </a:xfrm>
          <a:prstGeom prst="rect">
            <a:avLst/>
          </a:prstGeom>
        </p:spPr>
        <p:txBody>
          <a:bodyPr vert="horz" wrap="square" lIns="0" tIns="45720" rIns="91440" bIns="45720" rtlCol="0" anchor="t" anchorCtr="0">
            <a:noAutofit/>
          </a:bodyPr>
          <a:lstStyle>
            <a:lvl1pPr algn="ctr"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ts val="38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Digitalt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och </a:t>
            </a:r>
            <a:r>
              <a:rPr kumimoji="0" lang="en-US" sz="3200" b="1" i="0" u="none" strike="noStrike" kern="1200" cap="none" spc="0" normalizeH="0" baseline="0" noProof="0" dirty="0" err="1">
                <a:ln>
                  <a:noFill/>
                </a:ln>
                <a:solidFill>
                  <a:srgbClr val="692859"/>
                </a:solidFill>
                <a:effectLst/>
                <a:uLnTx/>
                <a:uFillTx/>
                <a:latin typeface="Arial" panose="020B0604020202020204" pitchFamily="34" charset="0"/>
                <a:ea typeface="+mj-ea"/>
                <a:cs typeface="Arial" panose="020B0604020202020204" pitchFamily="34" charset="0"/>
              </a:rPr>
              <a:t>flexibelt</a:t>
            </a:r>
            <a:r>
              <a:rPr kumimoji="0" lang="en-US" sz="3200" b="1" i="0" u="none" strike="noStrike" kern="1200" cap="none" spc="0" normalizeH="0" baseline="0" noProof="0" dirty="0">
                <a:ln>
                  <a:noFill/>
                </a:ln>
                <a:solidFill>
                  <a:srgbClr val="692859"/>
                </a:solidFill>
                <a:effectLst/>
                <a:uLnTx/>
                <a:uFillTx/>
                <a:latin typeface="Arial" panose="020B0604020202020204" pitchFamily="34" charset="0"/>
                <a:ea typeface="+mj-ea"/>
                <a:cs typeface="Arial" panose="020B0604020202020204" pitchFamily="34" charset="0"/>
              </a:rPr>
              <a:t> material</a:t>
            </a:r>
          </a:p>
        </p:txBody>
      </p:sp>
      <p:grpSp>
        <p:nvGrpSpPr>
          <p:cNvPr id="6" name="Grupp 5">
            <a:extLst>
              <a:ext uri="{FF2B5EF4-FFF2-40B4-BE49-F238E27FC236}">
                <a16:creationId xmlns:a16="http://schemas.microsoft.com/office/drawing/2014/main" id="{D8FF3958-DD6C-D961-69C6-82773A5A1DF1}"/>
              </a:ext>
            </a:extLst>
          </p:cNvPr>
          <p:cNvGrpSpPr/>
          <p:nvPr/>
        </p:nvGrpSpPr>
        <p:grpSpPr>
          <a:xfrm>
            <a:off x="270738" y="1161136"/>
            <a:ext cx="8602523" cy="3833339"/>
            <a:chOff x="270738" y="1161136"/>
            <a:chExt cx="8602523" cy="3833339"/>
          </a:xfrm>
        </p:grpSpPr>
        <p:grpSp>
          <p:nvGrpSpPr>
            <p:cNvPr id="2" name="Grupp 1">
              <a:extLst>
                <a:ext uri="{FF2B5EF4-FFF2-40B4-BE49-F238E27FC236}">
                  <a16:creationId xmlns:a16="http://schemas.microsoft.com/office/drawing/2014/main" id="{36A98D64-F3D7-C99D-E7C0-150033AE313E}"/>
                </a:ext>
              </a:extLst>
            </p:cNvPr>
            <p:cNvGrpSpPr/>
            <p:nvPr/>
          </p:nvGrpSpPr>
          <p:grpSpPr>
            <a:xfrm>
              <a:off x="270738" y="1161136"/>
              <a:ext cx="8602523" cy="3833339"/>
              <a:chOff x="342900" y="865886"/>
              <a:chExt cx="8602523" cy="3833339"/>
            </a:xfrm>
          </p:grpSpPr>
          <p:grpSp>
            <p:nvGrpSpPr>
              <p:cNvPr id="18" name="Group 17"/>
              <p:cNvGrpSpPr/>
              <p:nvPr/>
            </p:nvGrpSpPr>
            <p:grpSpPr>
              <a:xfrm flipV="1">
                <a:off x="1989533" y="2343151"/>
                <a:ext cx="1828800" cy="1578770"/>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Group 16"/>
              <p:cNvGrpSpPr/>
              <p:nvPr/>
            </p:nvGrpSpPr>
            <p:grpSpPr>
              <a:xfrm>
                <a:off x="342900" y="1801417"/>
                <a:ext cx="1828800" cy="1578770"/>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8" name="Group 27"/>
              <p:cNvGrpSpPr/>
              <p:nvPr/>
            </p:nvGrpSpPr>
            <p:grpSpPr>
              <a:xfrm>
                <a:off x="3657600" y="1801417"/>
                <a:ext cx="1828800" cy="1578770"/>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2" name="Group 31"/>
              <p:cNvGrpSpPr/>
              <p:nvPr/>
            </p:nvGrpSpPr>
            <p:grpSpPr>
              <a:xfrm flipV="1">
                <a:off x="5304233" y="2343151"/>
                <a:ext cx="1828800" cy="1578770"/>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4" name="Freeform 43"/>
              <p:cNvSpPr/>
              <p:nvPr/>
            </p:nvSpPr>
            <p:spPr>
              <a:xfrm>
                <a:off x="6972300" y="2864646"/>
                <a:ext cx="797720" cy="58341"/>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Box 46"/>
              <p:cNvSpPr txBox="1"/>
              <p:nvPr/>
            </p:nvSpPr>
            <p:spPr>
              <a:xfrm>
                <a:off x="2818605" y="1923844"/>
                <a:ext cx="98719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Höst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48" name="TextBox 47"/>
              <p:cNvSpPr txBox="1"/>
              <p:nvPr/>
            </p:nvSpPr>
            <p:spPr>
              <a:xfrm>
                <a:off x="4418806" y="3407934"/>
                <a:ext cx="987193"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err="1">
                    <a:solidFill>
                      <a:srgbClr val="00414C"/>
                    </a:solidFill>
                    <a:latin typeface="Atma" pitchFamily="2" charset="0"/>
                    <a:cs typeface="Atma" pitchFamily="2" charset="0"/>
                  </a:rPr>
                  <a:t>Höst</a:t>
                </a:r>
                <a:r>
                  <a:rPr lang="en-US" sz="1500" b="1" dirty="0">
                    <a:solidFill>
                      <a:srgbClr val="00414C"/>
                    </a:solidFill>
                    <a:latin typeface="Atma" pitchFamily="2" charset="0"/>
                    <a:cs typeface="Atma" pitchFamily="2" charset="0"/>
                  </a:rPr>
                  <a:t> </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2024</a:t>
                </a:r>
              </a:p>
            </p:txBody>
          </p:sp>
          <p:sp>
            <p:nvSpPr>
              <p:cNvPr id="49" name="TextBox 48"/>
              <p:cNvSpPr txBox="1"/>
              <p:nvPr/>
            </p:nvSpPr>
            <p:spPr>
              <a:xfrm>
                <a:off x="6126925" y="1898646"/>
                <a:ext cx="1086644" cy="323165"/>
              </a:xfrm>
              <a:prstGeom prst="rect">
                <a:avLst/>
              </a:prstGeom>
              <a:noFill/>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414C"/>
                    </a:solidFill>
                    <a:effectLst/>
                    <a:uLnTx/>
                    <a:uFillTx/>
                    <a:latin typeface="Atma" pitchFamily="2" charset="0"/>
                    <a:ea typeface="+mn-ea"/>
                    <a:cs typeface="Atma" pitchFamily="2" charset="0"/>
                  </a:rPr>
                  <a:t>Slutet</a:t>
                </a:r>
                <a:r>
                  <a:rPr kumimoji="0" lang="en-US" sz="1500" b="1" i="0" u="none" strike="noStrike" kern="1200" cap="none" spc="0" normalizeH="0" baseline="0" noProof="0" dirty="0">
                    <a:ln>
                      <a:noFill/>
                    </a:ln>
                    <a:solidFill>
                      <a:srgbClr val="00414C"/>
                    </a:solidFill>
                    <a:effectLst/>
                    <a:uLnTx/>
                    <a:uFillTx/>
                    <a:latin typeface="Atma" pitchFamily="2" charset="0"/>
                    <a:ea typeface="+mn-ea"/>
                    <a:cs typeface="Atma" pitchFamily="2" charset="0"/>
                  </a:rPr>
                  <a:t> 2024</a:t>
                </a:r>
              </a:p>
            </p:txBody>
          </p:sp>
          <p:sp>
            <p:nvSpPr>
              <p:cNvPr id="51" name="TextBox 50"/>
              <p:cNvSpPr txBox="1"/>
              <p:nvPr/>
            </p:nvSpPr>
            <p:spPr>
              <a:xfrm>
                <a:off x="882127" y="865886"/>
                <a:ext cx="1637615" cy="77892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2024 </a:t>
                </a:r>
              </a:p>
            </p:txBody>
          </p:sp>
          <p:pic>
            <p:nvPicPr>
              <p:cNvPr id="13" name="Bildobjekt 12">
                <a:extLst>
                  <a:ext uri="{FF2B5EF4-FFF2-40B4-BE49-F238E27FC236}">
                    <a16:creationId xmlns:a16="http://schemas.microsoft.com/office/drawing/2014/main" id="{AE74BCE1-FB56-EF3E-0C89-69C7D7D1B6AA}"/>
                  </a:ext>
                </a:extLst>
              </p:cNvPr>
              <p:cNvPicPr>
                <a:picLocks noChangeAspect="1"/>
              </p:cNvPicPr>
              <p:nvPr/>
            </p:nvPicPr>
            <p:blipFill>
              <a:blip r:embed="rId3"/>
              <a:srcRect/>
              <a:stretch/>
            </p:blipFill>
            <p:spPr>
              <a:xfrm>
                <a:off x="1176955" y="2397451"/>
                <a:ext cx="1048756" cy="1051072"/>
              </a:xfrm>
              <a:prstGeom prst="rect">
                <a:avLst/>
              </a:prstGeom>
            </p:spPr>
          </p:pic>
          <p:pic>
            <p:nvPicPr>
              <p:cNvPr id="52" name="Bildobjekt 51">
                <a:extLst>
                  <a:ext uri="{FF2B5EF4-FFF2-40B4-BE49-F238E27FC236}">
                    <a16:creationId xmlns:a16="http://schemas.microsoft.com/office/drawing/2014/main" id="{DC6B81CE-1A1D-CC23-95D3-F0523630CE96}"/>
                  </a:ext>
                </a:extLst>
              </p:cNvPr>
              <p:cNvPicPr>
                <a:picLocks noChangeAspect="1"/>
              </p:cNvPicPr>
              <p:nvPr/>
            </p:nvPicPr>
            <p:blipFill>
              <a:blip r:embed="rId4"/>
              <a:srcRect/>
              <a:stretch/>
            </p:blipFill>
            <p:spPr>
              <a:xfrm>
                <a:off x="4489350" y="2423946"/>
                <a:ext cx="968260" cy="968260"/>
              </a:xfrm>
              <a:prstGeom prst="rect">
                <a:avLst/>
              </a:prstGeom>
            </p:spPr>
          </p:pic>
          <p:pic>
            <p:nvPicPr>
              <p:cNvPr id="62" name="Bildobjekt 61">
                <a:extLst>
                  <a:ext uri="{FF2B5EF4-FFF2-40B4-BE49-F238E27FC236}">
                    <a16:creationId xmlns:a16="http://schemas.microsoft.com/office/drawing/2014/main" id="{C6991730-9B14-1A45-C3A5-D128631CF41C}"/>
                  </a:ext>
                </a:extLst>
              </p:cNvPr>
              <p:cNvPicPr>
                <a:picLocks noChangeAspect="1"/>
              </p:cNvPicPr>
              <p:nvPr/>
            </p:nvPicPr>
            <p:blipFill>
              <a:blip r:embed="rId5"/>
              <a:srcRect/>
              <a:stretch/>
            </p:blipFill>
            <p:spPr>
              <a:xfrm>
                <a:off x="6126925" y="2300949"/>
                <a:ext cx="1048756" cy="1048756"/>
              </a:xfrm>
              <a:prstGeom prst="rect">
                <a:avLst/>
              </a:prstGeom>
            </p:spPr>
          </p:pic>
          <p:sp>
            <p:nvSpPr>
              <p:cNvPr id="64" name="TextBox 50">
                <a:extLst>
                  <a:ext uri="{FF2B5EF4-FFF2-40B4-BE49-F238E27FC236}">
                    <a16:creationId xmlns:a16="http://schemas.microsoft.com/office/drawing/2014/main" id="{13DB265A-DA72-B5F8-F5BC-5CFB2630CF54}"/>
                  </a:ext>
                </a:extLst>
              </p:cNvPr>
              <p:cNvSpPr txBox="1"/>
              <p:nvPr/>
            </p:nvSpPr>
            <p:spPr>
              <a:xfrm>
                <a:off x="3876505" y="1078014"/>
                <a:ext cx="2111798"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Material för SYV</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5" name="TextBox 50">
                <a:extLst>
                  <a:ext uri="{FF2B5EF4-FFF2-40B4-BE49-F238E27FC236}">
                    <a16:creationId xmlns:a16="http://schemas.microsoft.com/office/drawing/2014/main" id="{1B2C5EE4-4E48-16C6-0643-133C27213EFF}"/>
                  </a:ext>
                </a:extLst>
              </p:cNvPr>
              <p:cNvSpPr txBox="1"/>
              <p:nvPr/>
            </p:nvSpPr>
            <p:spPr>
              <a:xfrm>
                <a:off x="2519742" y="4018252"/>
                <a:ext cx="1630920"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Föreläsningsserie</a:t>
                </a: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66" name="TextBox 50">
                <a:extLst>
                  <a:ext uri="{FF2B5EF4-FFF2-40B4-BE49-F238E27FC236}">
                    <a16:creationId xmlns:a16="http://schemas.microsoft.com/office/drawing/2014/main" id="{04311D8F-FB09-3D88-69D7-A5AAACCC16E8}"/>
                  </a:ext>
                </a:extLst>
              </p:cNvPr>
              <p:cNvSpPr txBox="1"/>
              <p:nvPr/>
            </p:nvSpPr>
            <p:spPr>
              <a:xfrm>
                <a:off x="5817297" y="4013665"/>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Lärarguide</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a:t>
                </a:r>
              </a:p>
            </p:txBody>
          </p:sp>
          <p:sp>
            <p:nvSpPr>
              <p:cNvPr id="67" name="TextBox 50">
                <a:extLst>
                  <a:ext uri="{FF2B5EF4-FFF2-40B4-BE49-F238E27FC236}">
                    <a16:creationId xmlns:a16="http://schemas.microsoft.com/office/drawing/2014/main" id="{7CD6B5D6-7CBB-CFA7-4783-B2F47AB8FD75}"/>
                  </a:ext>
                </a:extLst>
              </p:cNvPr>
              <p:cNvSpPr txBox="1"/>
              <p:nvPr/>
            </p:nvSpPr>
            <p:spPr>
              <a:xfrm>
                <a:off x="7421944" y="1028700"/>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grpSp>
        <p:pic>
          <p:nvPicPr>
            <p:cNvPr id="4" name="Bildobjekt 3">
              <a:extLst>
                <a:ext uri="{FF2B5EF4-FFF2-40B4-BE49-F238E27FC236}">
                  <a16:creationId xmlns:a16="http://schemas.microsoft.com/office/drawing/2014/main" id="{5AAADB90-D4EA-4960-F970-D2224EDAEBBD}"/>
                </a:ext>
              </a:extLst>
            </p:cNvPr>
            <p:cNvPicPr>
              <a:picLocks noChangeAspect="1"/>
            </p:cNvPicPr>
            <p:nvPr/>
          </p:nvPicPr>
          <p:blipFill>
            <a:blip r:embed="rId6"/>
            <a:srcRect/>
            <a:stretch/>
          </p:blipFill>
          <p:spPr>
            <a:xfrm>
              <a:off x="2774973" y="2647509"/>
              <a:ext cx="964769" cy="966898"/>
            </a:xfrm>
            <a:prstGeom prst="rect">
              <a:avLst/>
            </a:prstGeom>
          </p:spPr>
        </p:pic>
      </p:grpSp>
      <p:sp>
        <p:nvSpPr>
          <p:cNvPr id="3" name="Arc 42">
            <a:extLst>
              <a:ext uri="{FF2B5EF4-FFF2-40B4-BE49-F238E27FC236}">
                <a16:creationId xmlns:a16="http://schemas.microsoft.com/office/drawing/2014/main" id="{20EE22DD-8C5C-F7D5-2B8F-F89AADF827DC}"/>
              </a:ext>
            </a:extLst>
          </p:cNvPr>
          <p:cNvSpPr/>
          <p:nvPr/>
        </p:nvSpPr>
        <p:spPr>
          <a:xfrm>
            <a:off x="7731862" y="2645524"/>
            <a:ext cx="1028700" cy="10287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44">
            <a:extLst>
              <a:ext uri="{FF2B5EF4-FFF2-40B4-BE49-F238E27FC236}">
                <a16:creationId xmlns:a16="http://schemas.microsoft.com/office/drawing/2014/main" id="{DEF673C6-2E5E-27BF-F5C0-6531CBA5ADEC}"/>
              </a:ext>
            </a:extLst>
          </p:cNvPr>
          <p:cNvSpPr/>
          <p:nvPr/>
        </p:nvSpPr>
        <p:spPr>
          <a:xfrm rot="5400000">
            <a:off x="7949391" y="2352629"/>
            <a:ext cx="548640" cy="3428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50">
            <a:extLst>
              <a:ext uri="{FF2B5EF4-FFF2-40B4-BE49-F238E27FC236}">
                <a16:creationId xmlns:a16="http://schemas.microsoft.com/office/drawing/2014/main" id="{00B01618-D371-0DFF-5D39-340EB92E8D91}"/>
              </a:ext>
            </a:extLst>
          </p:cNvPr>
          <p:cNvSpPr txBox="1"/>
          <p:nvPr/>
        </p:nvSpPr>
        <p:spPr>
          <a:xfrm>
            <a:off x="7381406" y="1322737"/>
            <a:ext cx="1523479" cy="680973"/>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Mötesplats</a:t>
            </a:r>
            <a:r>
              <a:rPr kumimoji="0" lang="en-US" sz="1400" b="1" i="0" u="none" strike="noStrike" kern="1200" cap="none" spc="0" normalizeH="0" baseline="0" noProof="0" dirty="0">
                <a:ln>
                  <a:noFill/>
                </a:ln>
                <a:solidFill>
                  <a:srgbClr val="692859"/>
                </a:solidFill>
                <a:effectLst/>
                <a:uLnTx/>
                <a:uFillTx/>
                <a:latin typeface="Source Sans Pro" panose="020B0503030403020204" pitchFamily="34" charset="0"/>
                <a:ea typeface="Source Sans Pro" panose="020B0503030403020204" pitchFamily="34" charset="0"/>
                <a:cs typeface="Arial" panose="020B0604020202020204" pitchFamily="34" charset="0"/>
              </a:rPr>
              <a:t> 2025 </a:t>
            </a:r>
          </a:p>
        </p:txBody>
      </p:sp>
      <p:pic>
        <p:nvPicPr>
          <p:cNvPr id="11" name="Bildobjekt 10">
            <a:extLst>
              <a:ext uri="{FF2B5EF4-FFF2-40B4-BE49-F238E27FC236}">
                <a16:creationId xmlns:a16="http://schemas.microsoft.com/office/drawing/2014/main" id="{D2E203BA-8273-B225-6A4A-65A80184E6A0}"/>
              </a:ext>
            </a:extLst>
          </p:cNvPr>
          <p:cNvPicPr>
            <a:picLocks noChangeAspect="1"/>
          </p:cNvPicPr>
          <p:nvPr/>
        </p:nvPicPr>
        <p:blipFill>
          <a:blip r:embed="rId3"/>
          <a:srcRect/>
          <a:stretch/>
        </p:blipFill>
        <p:spPr>
          <a:xfrm>
            <a:off x="7780003" y="2692701"/>
            <a:ext cx="1048756" cy="1051072"/>
          </a:xfrm>
          <a:prstGeom prst="rect">
            <a:avLst/>
          </a:prstGeom>
        </p:spPr>
      </p:pic>
    </p:spTree>
    <p:extLst>
      <p:ext uri="{BB962C8B-B14F-4D97-AF65-F5344CB8AC3E}">
        <p14:creationId xmlns:p14="http://schemas.microsoft.com/office/powerpoint/2010/main" val="4662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E05A01-BFB9-483C-B64D-5C5532EC05FC}"/>
              </a:ext>
            </a:extLst>
          </p:cNvPr>
          <p:cNvSpPr>
            <a:spLocks noGrp="1"/>
          </p:cNvSpPr>
          <p:nvPr>
            <p:ph type="title"/>
          </p:nvPr>
        </p:nvSpPr>
        <p:spPr>
          <a:xfrm>
            <a:off x="3805740" y="468000"/>
            <a:ext cx="4915350" cy="923772"/>
          </a:xfrm>
        </p:spPr>
        <p:txBody>
          <a:bodyPr wrap="square" anchor="t">
            <a:normAutofit/>
          </a:bodyPr>
          <a:lstStyle/>
          <a:p>
            <a:r>
              <a:rPr lang="sv-SE" sz="3000" dirty="0"/>
              <a:t>Läs mer på skolverket.se</a:t>
            </a:r>
          </a:p>
        </p:txBody>
      </p:sp>
      <p:sp>
        <p:nvSpPr>
          <p:cNvPr id="3" name="Platshållare för innehåll 2">
            <a:extLst>
              <a:ext uri="{FF2B5EF4-FFF2-40B4-BE49-F238E27FC236}">
                <a16:creationId xmlns:a16="http://schemas.microsoft.com/office/drawing/2014/main" id="{489362F8-BA5E-4201-A3DA-E7D3F2324F33}"/>
              </a:ext>
            </a:extLst>
          </p:cNvPr>
          <p:cNvSpPr>
            <a:spLocks noGrp="1"/>
          </p:cNvSpPr>
          <p:nvPr>
            <p:ph idx="1"/>
          </p:nvPr>
        </p:nvSpPr>
        <p:spPr>
          <a:xfrm>
            <a:off x="3805740" y="1692000"/>
            <a:ext cx="4915350" cy="2838055"/>
          </a:xfrm>
        </p:spPr>
        <p:txBody>
          <a:bodyPr>
            <a:normAutofit/>
          </a:bodyPr>
          <a:lstStyle/>
          <a:p>
            <a:r>
              <a:rPr lang="sv-SE" dirty="0"/>
              <a:t>Läs mer om Gy25 på:</a:t>
            </a:r>
            <a:br>
              <a:rPr lang="sv-SE" dirty="0"/>
            </a:br>
            <a:r>
              <a:rPr lang="sv-SE" dirty="0">
                <a:hlinkClick r:id="rId3"/>
              </a:rPr>
              <a:t>skolverket.se</a:t>
            </a:r>
            <a:endParaRPr lang="sv-SE" dirty="0"/>
          </a:p>
          <a:p>
            <a:r>
              <a:rPr lang="sv-SE" b="0" i="0" dirty="0">
                <a:effectLst/>
                <a:hlinkClick r:id="rId4"/>
              </a:rPr>
              <a:t>Anmäl dig </a:t>
            </a:r>
            <a:r>
              <a:rPr lang="sv-SE" b="0" i="0" dirty="0">
                <a:effectLst/>
              </a:rPr>
              <a:t>till vårt nyhetsbrev som kommer en gång i veckan.</a:t>
            </a:r>
          </a:p>
          <a:p>
            <a:pPr marL="0" indent="0">
              <a:buNone/>
            </a:pPr>
            <a:endParaRPr lang="sv-SE" dirty="0"/>
          </a:p>
        </p:txBody>
      </p:sp>
      <p:pic>
        <p:nvPicPr>
          <p:cNvPr id="4" name="Bildobjekt 3" descr="En bild som visar text, Teckensnitt, skärmbild, logotyp&#10;&#10;Automatiskt genererad beskrivning">
            <a:extLst>
              <a:ext uri="{FF2B5EF4-FFF2-40B4-BE49-F238E27FC236}">
                <a16:creationId xmlns:a16="http://schemas.microsoft.com/office/drawing/2014/main" id="{2224FAC1-8C63-E2CE-1DD3-C0A5C122ADF8}"/>
              </a:ext>
            </a:extLst>
          </p:cNvPr>
          <p:cNvPicPr>
            <a:picLocks noChangeAspect="1"/>
          </p:cNvPicPr>
          <p:nvPr/>
        </p:nvPicPr>
        <p:blipFill rotWithShape="1">
          <a:blip r:embed="rId5"/>
          <a:srcRect r="3675"/>
          <a:stretch/>
        </p:blipFill>
        <p:spPr>
          <a:xfrm>
            <a:off x="-6724" y="-1"/>
            <a:ext cx="3238500" cy="4751991"/>
          </a:xfrm>
          <a:prstGeom prst="rect">
            <a:avLst/>
          </a:prstGeom>
          <a:noFill/>
        </p:spPr>
      </p:pic>
    </p:spTree>
    <p:extLst>
      <p:ext uri="{BB962C8B-B14F-4D97-AF65-F5344CB8AC3E}">
        <p14:creationId xmlns:p14="http://schemas.microsoft.com/office/powerpoint/2010/main" val="73313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E709A-718C-4D00-970B-A3952819A666}"/>
              </a:ext>
            </a:extLst>
          </p:cNvPr>
          <p:cNvSpPr>
            <a:spLocks noGrp="1"/>
          </p:cNvSpPr>
          <p:nvPr>
            <p:ph type="title"/>
          </p:nvPr>
        </p:nvSpPr>
        <p:spPr>
          <a:xfrm>
            <a:off x="468000" y="468000"/>
            <a:ext cx="4915350" cy="923772"/>
          </a:xfrm>
        </p:spPr>
        <p:txBody>
          <a:bodyPr wrap="square" anchor="t">
            <a:normAutofit/>
          </a:bodyPr>
          <a:lstStyle/>
          <a:p>
            <a:r>
              <a:rPr lang="sv-SE" sz="3000"/>
              <a:t>Övergång till ämnesbetyg</a:t>
            </a:r>
            <a:endParaRPr lang="en-US" sz="3000"/>
          </a:p>
        </p:txBody>
      </p:sp>
      <p:sp>
        <p:nvSpPr>
          <p:cNvPr id="8" name="Platshållare för innehåll 7">
            <a:extLst>
              <a:ext uri="{FF2B5EF4-FFF2-40B4-BE49-F238E27FC236}">
                <a16:creationId xmlns:a16="http://schemas.microsoft.com/office/drawing/2014/main" id="{A72F53B1-9BA2-2AA0-B4D9-C728042154FC}"/>
              </a:ext>
            </a:extLst>
          </p:cNvPr>
          <p:cNvSpPr>
            <a:spLocks noGrp="1"/>
          </p:cNvSpPr>
          <p:nvPr>
            <p:ph idx="1"/>
          </p:nvPr>
        </p:nvSpPr>
        <p:spPr>
          <a:xfrm>
            <a:off x="468000" y="1321806"/>
            <a:ext cx="5294847" cy="3208249"/>
          </a:xfrm>
        </p:spPr>
        <p:txBody>
          <a:bodyPr>
            <a:normAutofit fontScale="85000" lnSpcReduction="10000"/>
          </a:bodyPr>
          <a:lstStyle/>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 ersätter kursbetyg inom</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Anpassade 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på gymnasial nivå</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som anpassad utbildning på gymnasial nivå</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Nya och uppdaterade ämnesplaner, programstrukturer, programmål, examensmål, yrkesutgångar och yrkespaket</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Ämnesbetygen gäller från 1 juli 2025</a:t>
            </a:r>
          </a:p>
          <a:p>
            <a:endParaRPr lang="sv-SE" dirty="0"/>
          </a:p>
        </p:txBody>
      </p:sp>
      <p:pic>
        <p:nvPicPr>
          <p:cNvPr id="3" name="Bildobjekt 2">
            <a:extLst>
              <a:ext uri="{FF2B5EF4-FFF2-40B4-BE49-F238E27FC236}">
                <a16:creationId xmlns:a16="http://schemas.microsoft.com/office/drawing/2014/main" id="{7DC4C092-7744-0F5F-0C92-E65A26057EF6}"/>
              </a:ext>
            </a:extLst>
          </p:cNvPr>
          <p:cNvPicPr>
            <a:picLocks noChangeAspect="1"/>
          </p:cNvPicPr>
          <p:nvPr/>
        </p:nvPicPr>
        <p:blipFill>
          <a:blip r:embed="rId3"/>
          <a:srcRect/>
          <a:stretch/>
        </p:blipFill>
        <p:spPr>
          <a:xfrm>
            <a:off x="5715221" y="-14284"/>
            <a:ext cx="3434547" cy="4776784"/>
          </a:xfrm>
          <a:prstGeom prst="rect">
            <a:avLst/>
          </a:prstGeom>
          <a:noFill/>
        </p:spPr>
      </p:pic>
    </p:spTree>
    <p:extLst>
      <p:ext uri="{BB962C8B-B14F-4D97-AF65-F5344CB8AC3E}">
        <p14:creationId xmlns:p14="http://schemas.microsoft.com/office/powerpoint/2010/main" val="33803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C86D7-2BE6-48DD-A591-60CF3610AA56}"/>
              </a:ext>
            </a:extLst>
          </p:cNvPr>
          <p:cNvSpPr>
            <a:spLocks noGrp="1"/>
          </p:cNvSpPr>
          <p:nvPr>
            <p:ph type="title"/>
          </p:nvPr>
        </p:nvSpPr>
        <p:spPr>
          <a:xfrm>
            <a:off x="468000" y="468000"/>
            <a:ext cx="7909518" cy="923772"/>
          </a:xfrm>
        </p:spPr>
        <p:txBody>
          <a:bodyPr wrap="square" anchor="t">
            <a:normAutofit/>
          </a:bodyPr>
          <a:lstStyle/>
          <a:p>
            <a:r>
              <a:rPr lang="sv-SE" dirty="0"/>
              <a:t>Syftet med ämnesbetyg</a:t>
            </a:r>
          </a:p>
        </p:txBody>
      </p:sp>
      <p:pic>
        <p:nvPicPr>
          <p:cNvPr id="4" name="Bildobjekt 3">
            <a:extLst>
              <a:ext uri="{FF2B5EF4-FFF2-40B4-BE49-F238E27FC236}">
                <a16:creationId xmlns:a16="http://schemas.microsoft.com/office/drawing/2014/main" id="{3C477026-D9FE-18A2-3FED-45D939415E70}"/>
              </a:ext>
            </a:extLst>
          </p:cNvPr>
          <p:cNvPicPr>
            <a:picLocks noChangeAspect="1"/>
          </p:cNvPicPr>
          <p:nvPr/>
        </p:nvPicPr>
        <p:blipFill>
          <a:blip r:embed="rId3"/>
          <a:stretch>
            <a:fillRect/>
          </a:stretch>
        </p:blipFill>
        <p:spPr>
          <a:xfrm>
            <a:off x="1119408" y="1560890"/>
            <a:ext cx="1088569" cy="2233751"/>
          </a:xfrm>
          <a:prstGeom prst="rect">
            <a:avLst/>
          </a:prstGeom>
        </p:spPr>
      </p:pic>
      <p:sp>
        <p:nvSpPr>
          <p:cNvPr id="10" name="textruta 9">
            <a:extLst>
              <a:ext uri="{FF2B5EF4-FFF2-40B4-BE49-F238E27FC236}">
                <a16:creationId xmlns:a16="http://schemas.microsoft.com/office/drawing/2014/main" id="{CBDD72A1-E5B1-15A3-B8CA-6B49FCBD38EE}"/>
              </a:ext>
            </a:extLst>
          </p:cNvPr>
          <p:cNvSpPr txBox="1"/>
          <p:nvPr/>
        </p:nvSpPr>
        <p:spPr>
          <a:xfrm>
            <a:off x="3200210" y="3946340"/>
            <a:ext cx="3038948"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Läraren ska kunna undervisa mer långsiktigt och utifrån en helhetssyn på ämnet</a:t>
            </a:r>
          </a:p>
        </p:txBody>
      </p:sp>
      <p:sp>
        <p:nvSpPr>
          <p:cNvPr id="11" name="textruta 10">
            <a:extLst>
              <a:ext uri="{FF2B5EF4-FFF2-40B4-BE49-F238E27FC236}">
                <a16:creationId xmlns:a16="http://schemas.microsoft.com/office/drawing/2014/main" id="{20586145-6012-3A1A-119D-70F5B9674E6B}"/>
              </a:ext>
            </a:extLst>
          </p:cNvPr>
          <p:cNvSpPr txBox="1"/>
          <p:nvPr/>
        </p:nvSpPr>
        <p:spPr>
          <a:xfrm>
            <a:off x="6239158" y="3935227"/>
            <a:ext cx="2764732"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Betyget ska bättre återspegla vad eleven kan i slutet av sina studier i ämnet</a:t>
            </a:r>
          </a:p>
        </p:txBody>
      </p:sp>
      <p:pic>
        <p:nvPicPr>
          <p:cNvPr id="15" name="Bildobjekt 14" descr="En bild som visar text, silhuett&#10;&#10;Automatiskt genererad beskrivning">
            <a:extLst>
              <a:ext uri="{FF2B5EF4-FFF2-40B4-BE49-F238E27FC236}">
                <a16:creationId xmlns:a16="http://schemas.microsoft.com/office/drawing/2014/main" id="{D3E6A4C5-0522-58F9-E2E5-A9D2BCF90BEB}"/>
              </a:ext>
            </a:extLst>
          </p:cNvPr>
          <p:cNvPicPr>
            <a:picLocks noChangeAspect="1"/>
          </p:cNvPicPr>
          <p:nvPr/>
        </p:nvPicPr>
        <p:blipFill>
          <a:blip r:embed="rId4"/>
          <a:stretch>
            <a:fillRect/>
          </a:stretch>
        </p:blipFill>
        <p:spPr>
          <a:xfrm>
            <a:off x="3863525" y="1284543"/>
            <a:ext cx="1090363" cy="2645619"/>
          </a:xfrm>
          <a:prstGeom prst="rect">
            <a:avLst/>
          </a:prstGeom>
        </p:spPr>
      </p:pic>
      <p:pic>
        <p:nvPicPr>
          <p:cNvPr id="17" name="Bildobjekt 16">
            <a:extLst>
              <a:ext uri="{FF2B5EF4-FFF2-40B4-BE49-F238E27FC236}">
                <a16:creationId xmlns:a16="http://schemas.microsoft.com/office/drawing/2014/main" id="{1A9F24CE-5DCB-4A22-0CDD-019A06168A2A}"/>
              </a:ext>
            </a:extLst>
          </p:cNvPr>
          <p:cNvPicPr>
            <a:picLocks noChangeAspect="1"/>
          </p:cNvPicPr>
          <p:nvPr/>
        </p:nvPicPr>
        <p:blipFill>
          <a:blip r:embed="rId5"/>
          <a:stretch>
            <a:fillRect/>
          </a:stretch>
        </p:blipFill>
        <p:spPr>
          <a:xfrm>
            <a:off x="6926595" y="1560890"/>
            <a:ext cx="1431342" cy="1931805"/>
          </a:xfrm>
          <a:prstGeom prst="rect">
            <a:avLst/>
          </a:prstGeom>
        </p:spPr>
      </p:pic>
      <p:sp>
        <p:nvSpPr>
          <p:cNvPr id="5" name="textruta 4">
            <a:extLst>
              <a:ext uri="{FF2B5EF4-FFF2-40B4-BE49-F238E27FC236}">
                <a16:creationId xmlns:a16="http://schemas.microsoft.com/office/drawing/2014/main" id="{9D624009-415D-B994-2800-2624F4F9FD14}"/>
              </a:ext>
            </a:extLst>
          </p:cNvPr>
          <p:cNvSpPr txBox="1"/>
          <p:nvPr/>
        </p:nvSpPr>
        <p:spPr>
          <a:xfrm>
            <a:off x="20490" y="3946339"/>
            <a:ext cx="3200400"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B1451C"/>
              </a:buClr>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Eleven ska </a:t>
            </a: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få mer tid att utveckla kunskaper inom ett ämne innan det slutliga betyget sätts</a:t>
            </a:r>
          </a:p>
        </p:txBody>
      </p:sp>
    </p:spTree>
    <p:extLst>
      <p:ext uri="{BB962C8B-B14F-4D97-AF65-F5344CB8AC3E}">
        <p14:creationId xmlns:p14="http://schemas.microsoft.com/office/powerpoint/2010/main" val="25474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C2ACEB-B910-42AD-3984-FEAD8C765826}"/>
              </a:ext>
            </a:extLst>
          </p:cNvPr>
          <p:cNvSpPr>
            <a:spLocks noGrp="1"/>
          </p:cNvSpPr>
          <p:nvPr>
            <p:ph type="title"/>
          </p:nvPr>
        </p:nvSpPr>
        <p:spPr>
          <a:xfrm>
            <a:off x="1692000" y="1864675"/>
            <a:ext cx="5760000" cy="1054750"/>
          </a:xfrm>
        </p:spPr>
        <p:txBody>
          <a:bodyPr/>
          <a:lstStyle/>
          <a:p>
            <a:r>
              <a:rPr lang="sv-SE" dirty="0"/>
              <a:t>Modellen för ämnesbetyg</a:t>
            </a:r>
          </a:p>
        </p:txBody>
      </p:sp>
    </p:spTree>
    <p:extLst>
      <p:ext uri="{BB962C8B-B14F-4D97-AF65-F5344CB8AC3E}">
        <p14:creationId xmlns:p14="http://schemas.microsoft.com/office/powerpoint/2010/main" val="226015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96727DC-61EB-095F-08C8-C6289730F289}"/>
              </a:ext>
            </a:extLst>
          </p:cNvPr>
          <p:cNvPicPr>
            <a:picLocks noChangeAspect="1" noChangeArrowheads="1"/>
          </p:cNvPicPr>
          <p:nvPr/>
        </p:nvPicPr>
        <p:blipFill>
          <a:blip r:embed="rId3"/>
          <a:srcRect/>
          <a:stretch/>
        </p:blipFill>
        <p:spPr bwMode="auto">
          <a:xfrm>
            <a:off x="-75235" y="23150"/>
            <a:ext cx="9277110" cy="501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E7F7061-2BBD-9278-55DF-566027D5D5D5}"/>
              </a:ext>
            </a:extLst>
          </p:cNvPr>
          <p:cNvSpPr/>
          <p:nvPr/>
        </p:nvSpPr>
        <p:spPr>
          <a:xfrm>
            <a:off x="669470" y="2304006"/>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32E1ECA-6D28-7EC6-1E45-2DE08A6024AC}"/>
              </a:ext>
            </a:extLst>
          </p:cNvPr>
          <p:cNvSpPr>
            <a:spLocks noGrp="1"/>
          </p:cNvSpPr>
          <p:nvPr>
            <p:ph type="title"/>
          </p:nvPr>
        </p:nvSpPr>
        <p:spPr>
          <a:xfrm>
            <a:off x="467999" y="468000"/>
            <a:ext cx="5393957" cy="923772"/>
          </a:xfrm>
        </p:spPr>
        <p:txBody>
          <a:bodyPr/>
          <a:lstStyle/>
          <a:p>
            <a:r>
              <a:rPr lang="sv-SE" dirty="0"/>
              <a:t>Godkända betyg på varje nivå</a:t>
            </a:r>
            <a:endParaRPr lang="sv-SE" sz="2400" b="0" dirty="0"/>
          </a:p>
        </p:txBody>
      </p:sp>
      <p:sp>
        <p:nvSpPr>
          <p:cNvPr id="6" name="Rektangel: rundade hörn 5">
            <a:extLst>
              <a:ext uri="{FF2B5EF4-FFF2-40B4-BE49-F238E27FC236}">
                <a16:creationId xmlns:a16="http://schemas.microsoft.com/office/drawing/2014/main" id="{811CE821-13B2-B294-64AE-845EFB554C77}"/>
              </a:ext>
            </a:extLst>
          </p:cNvPr>
          <p:cNvSpPr/>
          <p:nvPr/>
        </p:nvSpPr>
        <p:spPr>
          <a:xfrm>
            <a:off x="1335119" y="393132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7" name="Rektangel: rundade hörn 6">
            <a:extLst>
              <a:ext uri="{FF2B5EF4-FFF2-40B4-BE49-F238E27FC236}">
                <a16:creationId xmlns:a16="http://schemas.microsoft.com/office/drawing/2014/main" id="{E7530DAA-F15D-68ED-C4DF-E6BD6447B62C}"/>
              </a:ext>
            </a:extLst>
          </p:cNvPr>
          <p:cNvSpPr/>
          <p:nvPr/>
        </p:nvSpPr>
        <p:spPr>
          <a:xfrm>
            <a:off x="1353364" y="293073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8" name="Rektangel: rundade hörn 7">
            <a:extLst>
              <a:ext uri="{FF2B5EF4-FFF2-40B4-BE49-F238E27FC236}">
                <a16:creationId xmlns:a16="http://schemas.microsoft.com/office/drawing/2014/main" id="{3D342ACE-8CE1-88CB-E2A7-E6F545C4B4EA}"/>
              </a:ext>
            </a:extLst>
          </p:cNvPr>
          <p:cNvSpPr/>
          <p:nvPr/>
        </p:nvSpPr>
        <p:spPr>
          <a:xfrm>
            <a:off x="1335119" y="3429489"/>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9" name="textruta 8">
            <a:extLst>
              <a:ext uri="{FF2B5EF4-FFF2-40B4-BE49-F238E27FC236}">
                <a16:creationId xmlns:a16="http://schemas.microsoft.com/office/drawing/2014/main" id="{6EA536A8-3B4D-5559-90A3-CDAD776C39B4}"/>
              </a:ext>
            </a:extLst>
          </p:cNvPr>
          <p:cNvSpPr txBox="1"/>
          <p:nvPr/>
        </p:nvSpPr>
        <p:spPr>
          <a:xfrm>
            <a:off x="1363611" y="2433055"/>
            <a:ext cx="875071" cy="369332"/>
          </a:xfrm>
          <a:prstGeom prst="rect">
            <a:avLst/>
          </a:prstGeom>
          <a:noFill/>
        </p:spPr>
        <p:txBody>
          <a:bodyPr wrap="square" rtlCol="0">
            <a:spAutoFit/>
          </a:bodyPr>
          <a:lstStyle/>
          <a:p>
            <a:r>
              <a:rPr lang="sv-SE" sz="1800" dirty="0"/>
              <a:t>Ämne</a:t>
            </a:r>
            <a:endParaRPr lang="sv-SE" dirty="0"/>
          </a:p>
        </p:txBody>
      </p:sp>
      <p:sp>
        <p:nvSpPr>
          <p:cNvPr id="15" name="textruta 14">
            <a:extLst>
              <a:ext uri="{FF2B5EF4-FFF2-40B4-BE49-F238E27FC236}">
                <a16:creationId xmlns:a16="http://schemas.microsoft.com/office/drawing/2014/main" id="{076BFAAE-60BB-4601-E2FA-9B8F219E9C9C}"/>
              </a:ext>
            </a:extLst>
          </p:cNvPr>
          <p:cNvSpPr txBox="1"/>
          <p:nvPr/>
        </p:nvSpPr>
        <p:spPr>
          <a:xfrm>
            <a:off x="3818897" y="3825828"/>
            <a:ext cx="1661651" cy="523220"/>
          </a:xfrm>
          <a:prstGeom prst="rect">
            <a:avLst/>
          </a:prstGeom>
          <a:noFill/>
        </p:spPr>
        <p:txBody>
          <a:bodyPr wrap="square" rtlCol="0">
            <a:spAutoFit/>
          </a:bodyPr>
          <a:lstStyle/>
          <a:p>
            <a:r>
              <a:rPr lang="sv-SE" sz="2800" dirty="0"/>
              <a:t> C</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799240" y="3406825"/>
            <a:ext cx="1661651" cy="523220"/>
          </a:xfrm>
          <a:prstGeom prst="rect">
            <a:avLst/>
          </a:prstGeom>
          <a:noFill/>
        </p:spPr>
        <p:txBody>
          <a:bodyPr wrap="square" rtlCol="0">
            <a:spAutoFit/>
          </a:bodyPr>
          <a:lstStyle/>
          <a:p>
            <a:r>
              <a:rPr lang="sv-SE" sz="2800" dirty="0"/>
              <a:t> B</a:t>
            </a:r>
            <a:endParaRPr lang="sv-SE" dirty="0"/>
          </a:p>
        </p:txBody>
      </p:sp>
      <p:cxnSp>
        <p:nvCxnSpPr>
          <p:cNvPr id="21" name="Rak pilkoppling 20">
            <a:extLst>
              <a:ext uri="{FF2B5EF4-FFF2-40B4-BE49-F238E27FC236}">
                <a16:creationId xmlns:a16="http://schemas.microsoft.com/office/drawing/2014/main" id="{C37C05CA-3EDE-3C7D-ACE4-54D9D8E4A182}"/>
              </a:ext>
            </a:extLst>
          </p:cNvPr>
          <p:cNvCxnSpPr>
            <a:cxnSpLocks/>
          </p:cNvCxnSpPr>
          <p:nvPr/>
        </p:nvCxnSpPr>
        <p:spPr>
          <a:xfrm flipV="1">
            <a:off x="2228435" y="3143312"/>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ruta 21">
            <a:extLst>
              <a:ext uri="{FF2B5EF4-FFF2-40B4-BE49-F238E27FC236}">
                <a16:creationId xmlns:a16="http://schemas.microsoft.com/office/drawing/2014/main" id="{E4B432A5-8E11-FB82-9137-15DBA4130F5E}"/>
              </a:ext>
            </a:extLst>
          </p:cNvPr>
          <p:cNvSpPr txBox="1"/>
          <p:nvPr/>
        </p:nvSpPr>
        <p:spPr>
          <a:xfrm>
            <a:off x="3799241" y="2971696"/>
            <a:ext cx="1661651" cy="523220"/>
          </a:xfrm>
          <a:prstGeom prst="rect">
            <a:avLst/>
          </a:prstGeom>
          <a:noFill/>
        </p:spPr>
        <p:txBody>
          <a:bodyPr wrap="square" rtlCol="0">
            <a:spAutoFit/>
          </a:bodyPr>
          <a:lstStyle/>
          <a:p>
            <a:r>
              <a:rPr lang="sv-SE" sz="2800" dirty="0"/>
              <a:t> A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2144" y="3930045"/>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0" name="Rak koppling 29">
            <a:extLst>
              <a:ext uri="{FF2B5EF4-FFF2-40B4-BE49-F238E27FC236}">
                <a16:creationId xmlns:a16="http://schemas.microsoft.com/office/drawing/2014/main" id="{C164FDB2-650D-520A-60C2-4D5C977EF9E9}"/>
              </a:ext>
            </a:extLst>
          </p:cNvPr>
          <p:cNvCxnSpPr/>
          <p:nvPr/>
        </p:nvCxnSpPr>
        <p:spPr>
          <a:xfrm>
            <a:off x="3922144" y="3519320"/>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3" name="textruta 2">
            <a:extLst>
              <a:ext uri="{FF2B5EF4-FFF2-40B4-BE49-F238E27FC236}">
                <a16:creationId xmlns:a16="http://schemas.microsoft.com/office/drawing/2014/main" id="{54956108-2497-2C91-481C-7F89F217DA00}"/>
              </a:ext>
            </a:extLst>
          </p:cNvPr>
          <p:cNvSpPr txBox="1"/>
          <p:nvPr/>
        </p:nvSpPr>
        <p:spPr>
          <a:xfrm>
            <a:off x="3688674" y="2637415"/>
            <a:ext cx="1236539" cy="307777"/>
          </a:xfrm>
          <a:prstGeom prst="rect">
            <a:avLst/>
          </a:prstGeom>
          <a:noFill/>
        </p:spPr>
        <p:txBody>
          <a:bodyPr wrap="square" rtlCol="0">
            <a:spAutoFit/>
          </a:bodyPr>
          <a:lstStyle/>
          <a:p>
            <a:r>
              <a:rPr lang="sv-SE" sz="1400" dirty="0"/>
              <a:t>Nivåbetyg</a:t>
            </a:r>
          </a:p>
        </p:txBody>
      </p:sp>
      <p:cxnSp>
        <p:nvCxnSpPr>
          <p:cNvPr id="4" name="Rak pilkoppling 3">
            <a:extLst>
              <a:ext uri="{FF2B5EF4-FFF2-40B4-BE49-F238E27FC236}">
                <a16:creationId xmlns:a16="http://schemas.microsoft.com/office/drawing/2014/main" id="{7B5FA531-FB6B-4BEC-3088-F5244F6A70D1}"/>
              </a:ext>
            </a:extLst>
          </p:cNvPr>
          <p:cNvCxnSpPr>
            <a:cxnSpLocks/>
          </p:cNvCxnSpPr>
          <p:nvPr/>
        </p:nvCxnSpPr>
        <p:spPr>
          <a:xfrm flipV="1">
            <a:off x="4408841" y="3233306"/>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ruta 9">
            <a:extLst>
              <a:ext uri="{FF2B5EF4-FFF2-40B4-BE49-F238E27FC236}">
                <a16:creationId xmlns:a16="http://schemas.microsoft.com/office/drawing/2014/main" id="{1745F706-E9A7-8F28-BA83-51911D13D81E}"/>
              </a:ext>
            </a:extLst>
          </p:cNvPr>
          <p:cNvSpPr txBox="1"/>
          <p:nvPr/>
        </p:nvSpPr>
        <p:spPr>
          <a:xfrm>
            <a:off x="5261633" y="2648498"/>
            <a:ext cx="2063205" cy="307777"/>
          </a:xfrm>
          <a:prstGeom prst="rect">
            <a:avLst/>
          </a:prstGeom>
          <a:noFill/>
        </p:spPr>
        <p:txBody>
          <a:bodyPr wrap="square" rtlCol="0">
            <a:spAutoFit/>
          </a:bodyPr>
          <a:lstStyle/>
          <a:p>
            <a:r>
              <a:rPr lang="sv-SE" sz="1400" dirty="0"/>
              <a:t>Slutligt betyg i ämnet</a:t>
            </a:r>
          </a:p>
        </p:txBody>
      </p:sp>
      <p:sp>
        <p:nvSpPr>
          <p:cNvPr id="11" name="textruta 10">
            <a:extLst>
              <a:ext uri="{FF2B5EF4-FFF2-40B4-BE49-F238E27FC236}">
                <a16:creationId xmlns:a16="http://schemas.microsoft.com/office/drawing/2014/main" id="{6A312739-63E8-2B98-A4CD-7BEFDC98E875}"/>
              </a:ext>
            </a:extLst>
          </p:cNvPr>
          <p:cNvSpPr txBox="1"/>
          <p:nvPr/>
        </p:nvSpPr>
        <p:spPr>
          <a:xfrm>
            <a:off x="5797312" y="2971696"/>
            <a:ext cx="1661651" cy="523220"/>
          </a:xfrm>
          <a:prstGeom prst="rect">
            <a:avLst/>
          </a:prstGeom>
          <a:noFill/>
        </p:spPr>
        <p:txBody>
          <a:bodyPr wrap="square" rtlCol="0">
            <a:spAutoFit/>
          </a:bodyPr>
          <a:lstStyle/>
          <a:p>
            <a:r>
              <a:rPr lang="sv-SE" sz="2800" dirty="0"/>
              <a:t> A </a:t>
            </a:r>
            <a:endParaRPr lang="sv-SE" dirty="0"/>
          </a:p>
        </p:txBody>
      </p:sp>
      <p:sp>
        <p:nvSpPr>
          <p:cNvPr id="17" name="textruta 16">
            <a:extLst>
              <a:ext uri="{FF2B5EF4-FFF2-40B4-BE49-F238E27FC236}">
                <a16:creationId xmlns:a16="http://schemas.microsoft.com/office/drawing/2014/main" id="{ADDBC90D-F5AC-1324-1B93-359E686767FD}"/>
              </a:ext>
            </a:extLst>
          </p:cNvPr>
          <p:cNvSpPr txBox="1"/>
          <p:nvPr/>
        </p:nvSpPr>
        <p:spPr>
          <a:xfrm>
            <a:off x="7683984" y="429810"/>
            <a:ext cx="1105196" cy="400110"/>
          </a:xfrm>
          <a:prstGeom prst="rect">
            <a:avLst/>
          </a:prstGeom>
          <a:noFill/>
        </p:spPr>
        <p:txBody>
          <a:bodyPr wrap="square">
            <a:spAutoFit/>
          </a:bodyPr>
          <a:lstStyle/>
          <a:p>
            <a:r>
              <a:rPr lang="sv-SE" sz="2000" b="1" dirty="0">
                <a:solidFill>
                  <a:schemeClr val="tx1"/>
                </a:solidFill>
              </a:rPr>
              <a:t>Sarah</a:t>
            </a:r>
            <a:endParaRPr lang="sv-SE" sz="2000" dirty="0"/>
          </a:p>
        </p:txBody>
      </p:sp>
      <p:cxnSp>
        <p:nvCxnSpPr>
          <p:cNvPr id="34" name="Rak pilkoppling 33">
            <a:extLst>
              <a:ext uri="{FF2B5EF4-FFF2-40B4-BE49-F238E27FC236}">
                <a16:creationId xmlns:a16="http://schemas.microsoft.com/office/drawing/2014/main" id="{D3CC6B42-B5BD-176C-2046-041D63404D97}"/>
              </a:ext>
            </a:extLst>
          </p:cNvPr>
          <p:cNvCxnSpPr>
            <a:cxnSpLocks/>
          </p:cNvCxnSpPr>
          <p:nvPr/>
        </p:nvCxnSpPr>
        <p:spPr>
          <a:xfrm flipV="1">
            <a:off x="2215522" y="3647113"/>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8880FE5C-685A-51DE-696E-8A962006C70B}"/>
              </a:ext>
            </a:extLst>
          </p:cNvPr>
          <p:cNvCxnSpPr>
            <a:cxnSpLocks/>
          </p:cNvCxnSpPr>
          <p:nvPr/>
        </p:nvCxnSpPr>
        <p:spPr>
          <a:xfrm flipV="1">
            <a:off x="2208401" y="414931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F1852887-30ED-ABB0-1C0A-ABEF935E2BC5}"/>
              </a:ext>
            </a:extLst>
          </p:cNvPr>
          <p:cNvPicPr>
            <a:picLocks noChangeAspect="1"/>
          </p:cNvPicPr>
          <p:nvPr/>
        </p:nvPicPr>
        <p:blipFill>
          <a:blip r:embed="rId3"/>
          <a:stretch>
            <a:fillRect/>
          </a:stretch>
        </p:blipFill>
        <p:spPr>
          <a:xfrm>
            <a:off x="7728467" y="1001491"/>
            <a:ext cx="1244525" cy="3771285"/>
          </a:xfrm>
          <a:prstGeom prst="rect">
            <a:avLst/>
          </a:prstGeom>
        </p:spPr>
      </p:pic>
    </p:spTree>
    <p:extLst>
      <p:ext uri="{BB962C8B-B14F-4D97-AF65-F5344CB8AC3E}">
        <p14:creationId xmlns:p14="http://schemas.microsoft.com/office/powerpoint/2010/main" val="410394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363614" y="3843682"/>
            <a:ext cx="1661651" cy="523220"/>
          </a:xfrm>
          <a:prstGeom prst="rect">
            <a:avLst/>
          </a:prstGeom>
          <a:noFill/>
        </p:spPr>
        <p:txBody>
          <a:bodyPr wrap="square" rtlCol="0">
            <a:spAutoFit/>
          </a:bodyPr>
          <a:lstStyle/>
          <a:p>
            <a:r>
              <a:rPr lang="sv-SE" sz="2800" dirty="0"/>
              <a:t> F</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343957" y="3424679"/>
            <a:ext cx="1661651" cy="523220"/>
          </a:xfrm>
          <a:prstGeom prst="rect">
            <a:avLst/>
          </a:prstGeom>
          <a:noFill/>
        </p:spPr>
        <p:txBody>
          <a:bodyPr wrap="square" rtlCol="0">
            <a:spAutoFit/>
          </a:bodyPr>
          <a:lstStyle/>
          <a:p>
            <a:r>
              <a:rPr lang="sv-SE" sz="2800" dirty="0"/>
              <a:t> E</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343958" y="2989550"/>
            <a:ext cx="1661651" cy="523220"/>
          </a:xfrm>
          <a:prstGeom prst="rect">
            <a:avLst/>
          </a:prstGeom>
          <a:noFill/>
        </p:spPr>
        <p:txBody>
          <a:bodyPr wrap="square" rtlCol="0">
            <a:spAutoFit/>
          </a:bodyPr>
          <a:lstStyle/>
          <a:p>
            <a:r>
              <a:rPr lang="sv-SE" sz="2800" dirty="0"/>
              <a:t> E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453491" y="3948669"/>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3953558" y="3251160"/>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4661922" y="3050655"/>
            <a:ext cx="1661651" cy="523220"/>
          </a:xfrm>
          <a:prstGeom prst="rect">
            <a:avLst/>
          </a:prstGeom>
          <a:noFill/>
        </p:spPr>
        <p:txBody>
          <a:bodyPr wrap="square" rtlCol="0">
            <a:spAutoFit/>
          </a:bodyPr>
          <a:lstStyle/>
          <a:p>
            <a:r>
              <a:rPr lang="sv-SE" sz="2800" dirty="0"/>
              <a:t>  E </a:t>
            </a:r>
            <a:endParaRPr lang="sv-SE" dirty="0"/>
          </a:p>
        </p:txBody>
      </p:sp>
      <p:cxnSp>
        <p:nvCxnSpPr>
          <p:cNvPr id="4" name="Rak koppling 3">
            <a:extLst>
              <a:ext uri="{FF2B5EF4-FFF2-40B4-BE49-F238E27FC236}">
                <a16:creationId xmlns:a16="http://schemas.microsoft.com/office/drawing/2014/main" id="{83B31D5B-7A02-218D-C88E-667BE7847CEE}"/>
              </a:ext>
            </a:extLst>
          </p:cNvPr>
          <p:cNvCxnSpPr/>
          <p:nvPr/>
        </p:nvCxnSpPr>
        <p:spPr>
          <a:xfrm>
            <a:off x="3442859" y="353043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6" name="Rubrik 1">
            <a:extLst>
              <a:ext uri="{FF2B5EF4-FFF2-40B4-BE49-F238E27FC236}">
                <a16:creationId xmlns:a16="http://schemas.microsoft.com/office/drawing/2014/main" id="{86C23BBE-C6ED-B048-2A01-D30F5998CAD0}"/>
              </a:ext>
            </a:extLst>
          </p:cNvPr>
          <p:cNvSpPr txBox="1">
            <a:spLocks/>
          </p:cNvSpPr>
          <p:nvPr/>
        </p:nvSpPr>
        <p:spPr>
          <a:xfrm>
            <a:off x="647422" y="488666"/>
            <a:ext cx="5393957" cy="593168"/>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följt av ett godkänt </a:t>
            </a:r>
          </a:p>
          <a:p>
            <a:r>
              <a:rPr lang="sv-SE" dirty="0"/>
              <a:t>betyg</a:t>
            </a:r>
            <a:br>
              <a:rPr lang="sv-SE" dirty="0"/>
            </a:br>
            <a:endParaRPr lang="sv-SE" sz="2400" b="0" dirty="0"/>
          </a:p>
        </p:txBody>
      </p:sp>
      <p:sp>
        <p:nvSpPr>
          <p:cNvPr id="17" name="textruta 16">
            <a:extLst>
              <a:ext uri="{FF2B5EF4-FFF2-40B4-BE49-F238E27FC236}">
                <a16:creationId xmlns:a16="http://schemas.microsoft.com/office/drawing/2014/main" id="{0DA7BE62-2A72-53BF-9BC8-7C829E695F03}"/>
              </a:ext>
            </a:extLst>
          </p:cNvPr>
          <p:cNvSpPr txBox="1"/>
          <p:nvPr/>
        </p:nvSpPr>
        <p:spPr>
          <a:xfrm>
            <a:off x="3201336" y="2672360"/>
            <a:ext cx="1236539" cy="307777"/>
          </a:xfrm>
          <a:prstGeom prst="rect">
            <a:avLst/>
          </a:prstGeom>
          <a:noFill/>
        </p:spPr>
        <p:txBody>
          <a:bodyPr wrap="square" rtlCol="0">
            <a:spAutoFit/>
          </a:bodyPr>
          <a:lstStyle/>
          <a:p>
            <a:r>
              <a:rPr lang="sv-SE" sz="1400" dirty="0"/>
              <a:t>Nivåbetyg</a:t>
            </a:r>
          </a:p>
        </p:txBody>
      </p:sp>
      <p:pic>
        <p:nvPicPr>
          <p:cNvPr id="28" name="Bildobjekt 27" descr="En bild som visar klädsel, tecknad serie, står, illustration&#10;&#10;Automatiskt genererad beskrivning">
            <a:extLst>
              <a:ext uri="{FF2B5EF4-FFF2-40B4-BE49-F238E27FC236}">
                <a16:creationId xmlns:a16="http://schemas.microsoft.com/office/drawing/2014/main" id="{D3C28EB8-BE0C-49BC-E169-D895B995BCC1}"/>
              </a:ext>
            </a:extLst>
          </p:cNvPr>
          <p:cNvPicPr>
            <a:picLocks noChangeAspect="1"/>
          </p:cNvPicPr>
          <p:nvPr/>
        </p:nvPicPr>
        <p:blipFill>
          <a:blip r:embed="rId3"/>
          <a:stretch>
            <a:fillRect/>
          </a:stretch>
        </p:blipFill>
        <p:spPr>
          <a:xfrm>
            <a:off x="6776615" y="772115"/>
            <a:ext cx="2277027" cy="4073979"/>
          </a:xfrm>
          <a:prstGeom prst="rect">
            <a:avLst/>
          </a:prstGeom>
        </p:spPr>
      </p:pic>
      <p:sp>
        <p:nvSpPr>
          <p:cNvPr id="30" name="textruta 29">
            <a:extLst>
              <a:ext uri="{FF2B5EF4-FFF2-40B4-BE49-F238E27FC236}">
                <a16:creationId xmlns:a16="http://schemas.microsoft.com/office/drawing/2014/main" id="{44907E78-E3E3-9382-C85E-548464E44517}"/>
              </a:ext>
            </a:extLst>
          </p:cNvPr>
          <p:cNvSpPr txBox="1"/>
          <p:nvPr/>
        </p:nvSpPr>
        <p:spPr>
          <a:xfrm>
            <a:off x="7667410" y="372005"/>
            <a:ext cx="1105196" cy="400110"/>
          </a:xfrm>
          <a:prstGeom prst="rect">
            <a:avLst/>
          </a:prstGeom>
          <a:noFill/>
        </p:spPr>
        <p:txBody>
          <a:bodyPr wrap="square">
            <a:spAutoFit/>
          </a:bodyPr>
          <a:lstStyle/>
          <a:p>
            <a:r>
              <a:rPr lang="sv-SE" sz="2000" b="1" dirty="0"/>
              <a:t>Axel</a:t>
            </a:r>
            <a:endParaRPr lang="sv-SE" sz="2000" dirty="0"/>
          </a:p>
        </p:txBody>
      </p:sp>
      <p:sp>
        <p:nvSpPr>
          <p:cNvPr id="31" name="Rektangel: rundade hörn 30">
            <a:extLst>
              <a:ext uri="{FF2B5EF4-FFF2-40B4-BE49-F238E27FC236}">
                <a16:creationId xmlns:a16="http://schemas.microsoft.com/office/drawing/2014/main" id="{AF91F22E-5BA8-4C4A-6997-471D4C28B680}"/>
              </a:ext>
            </a:extLst>
          </p:cNvPr>
          <p:cNvSpPr/>
          <p:nvPr/>
        </p:nvSpPr>
        <p:spPr>
          <a:xfrm>
            <a:off x="503339" y="2335461"/>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3" name="Rektangel: rundade hörn 32">
            <a:extLst>
              <a:ext uri="{FF2B5EF4-FFF2-40B4-BE49-F238E27FC236}">
                <a16:creationId xmlns:a16="http://schemas.microsoft.com/office/drawing/2014/main" id="{D5442293-05EA-02EF-B1C6-6DBA48F79EBF}"/>
              </a:ext>
            </a:extLst>
          </p:cNvPr>
          <p:cNvSpPr/>
          <p:nvPr/>
        </p:nvSpPr>
        <p:spPr>
          <a:xfrm>
            <a:off x="1168988" y="3946448"/>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4" name="Rektangel: rundade hörn 33">
            <a:extLst>
              <a:ext uri="{FF2B5EF4-FFF2-40B4-BE49-F238E27FC236}">
                <a16:creationId xmlns:a16="http://schemas.microsoft.com/office/drawing/2014/main" id="{CC890463-FA31-0250-1FA7-8BB7DFD9A4D9}"/>
              </a:ext>
            </a:extLst>
          </p:cNvPr>
          <p:cNvSpPr/>
          <p:nvPr/>
        </p:nvSpPr>
        <p:spPr>
          <a:xfrm>
            <a:off x="1187233" y="2945862"/>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5" name="Rektangel: rundade hörn 34">
            <a:extLst>
              <a:ext uri="{FF2B5EF4-FFF2-40B4-BE49-F238E27FC236}">
                <a16:creationId xmlns:a16="http://schemas.microsoft.com/office/drawing/2014/main" id="{AE27E233-2E83-19C4-5A73-906F9E424173}"/>
              </a:ext>
            </a:extLst>
          </p:cNvPr>
          <p:cNvSpPr/>
          <p:nvPr/>
        </p:nvSpPr>
        <p:spPr>
          <a:xfrm>
            <a:off x="1168988" y="3444616"/>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6" name="textruta 35">
            <a:extLst>
              <a:ext uri="{FF2B5EF4-FFF2-40B4-BE49-F238E27FC236}">
                <a16:creationId xmlns:a16="http://schemas.microsoft.com/office/drawing/2014/main" id="{C6537C45-6EC7-A74B-CFF3-96EE8159C2D6}"/>
              </a:ext>
            </a:extLst>
          </p:cNvPr>
          <p:cNvSpPr txBox="1"/>
          <p:nvPr/>
        </p:nvSpPr>
        <p:spPr>
          <a:xfrm>
            <a:off x="1197480" y="2448182"/>
            <a:ext cx="875071" cy="369332"/>
          </a:xfrm>
          <a:prstGeom prst="rect">
            <a:avLst/>
          </a:prstGeom>
          <a:noFill/>
        </p:spPr>
        <p:txBody>
          <a:bodyPr wrap="square" rtlCol="0">
            <a:spAutoFit/>
          </a:bodyPr>
          <a:lstStyle/>
          <a:p>
            <a:r>
              <a:rPr lang="sv-SE" sz="1800" dirty="0"/>
              <a:t>Ämne</a:t>
            </a:r>
            <a:endParaRPr lang="sv-SE" dirty="0"/>
          </a:p>
        </p:txBody>
      </p:sp>
      <p:cxnSp>
        <p:nvCxnSpPr>
          <p:cNvPr id="37" name="Rak pilkoppling 36">
            <a:extLst>
              <a:ext uri="{FF2B5EF4-FFF2-40B4-BE49-F238E27FC236}">
                <a16:creationId xmlns:a16="http://schemas.microsoft.com/office/drawing/2014/main" id="{C3632F90-DE6A-C5E0-6185-D6269FB81C92}"/>
              </a:ext>
            </a:extLst>
          </p:cNvPr>
          <p:cNvCxnSpPr>
            <a:cxnSpLocks/>
          </p:cNvCxnSpPr>
          <p:nvPr/>
        </p:nvCxnSpPr>
        <p:spPr>
          <a:xfrm flipV="1">
            <a:off x="2062304" y="31584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BA39F10-AE45-5AB0-6503-8826D9F9A5BD}"/>
              </a:ext>
            </a:extLst>
          </p:cNvPr>
          <p:cNvCxnSpPr>
            <a:cxnSpLocks/>
          </p:cNvCxnSpPr>
          <p:nvPr/>
        </p:nvCxnSpPr>
        <p:spPr>
          <a:xfrm flipV="1">
            <a:off x="2049391" y="3662240"/>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Rak pilkoppling 38">
            <a:extLst>
              <a:ext uri="{FF2B5EF4-FFF2-40B4-BE49-F238E27FC236}">
                <a16:creationId xmlns:a16="http://schemas.microsoft.com/office/drawing/2014/main" id="{B8801A6F-7060-5489-325D-178281470689}"/>
              </a:ext>
            </a:extLst>
          </p:cNvPr>
          <p:cNvCxnSpPr>
            <a:cxnSpLocks/>
          </p:cNvCxnSpPr>
          <p:nvPr/>
        </p:nvCxnSpPr>
        <p:spPr>
          <a:xfrm flipV="1">
            <a:off x="2042270" y="4164445"/>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BCB1325A-1D72-60CE-3E24-F395D6656A27}"/>
              </a:ext>
            </a:extLst>
          </p:cNvPr>
          <p:cNvSpPr txBox="1"/>
          <p:nvPr/>
        </p:nvSpPr>
        <p:spPr>
          <a:xfrm>
            <a:off x="4429538" y="2662078"/>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289876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823093" y="3854069"/>
            <a:ext cx="1661651" cy="523220"/>
          </a:xfrm>
          <a:prstGeom prst="rect">
            <a:avLst/>
          </a:prstGeom>
          <a:noFill/>
        </p:spPr>
        <p:txBody>
          <a:bodyPr wrap="square" rtlCol="0">
            <a:spAutoFit/>
          </a:bodyPr>
          <a:lstStyle/>
          <a:p>
            <a:r>
              <a:rPr lang="sv-SE" sz="2800" dirty="0"/>
              <a:t> E</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803436" y="3435066"/>
            <a:ext cx="1661651" cy="523220"/>
          </a:xfrm>
          <a:prstGeom prst="rect">
            <a:avLst/>
          </a:prstGeom>
          <a:noFill/>
        </p:spPr>
        <p:txBody>
          <a:bodyPr wrap="square" rtlCol="0">
            <a:spAutoFit/>
          </a:bodyPr>
          <a:lstStyle/>
          <a:p>
            <a:r>
              <a:rPr lang="sv-SE" sz="2800" dirty="0"/>
              <a:t> D</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803437" y="2999937"/>
            <a:ext cx="1661651" cy="523220"/>
          </a:xfrm>
          <a:prstGeom prst="rect">
            <a:avLst/>
          </a:prstGeom>
          <a:noFill/>
        </p:spPr>
        <p:txBody>
          <a:bodyPr wrap="square" rtlCol="0">
            <a:spAutoFit/>
          </a:bodyPr>
          <a:lstStyle/>
          <a:p>
            <a:r>
              <a:rPr lang="sv-SE" sz="2800" dirty="0"/>
              <a:t> F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6340" y="395828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3" name="Rak pilkoppling 12">
            <a:extLst>
              <a:ext uri="{FF2B5EF4-FFF2-40B4-BE49-F238E27FC236}">
                <a16:creationId xmlns:a16="http://schemas.microsoft.com/office/drawing/2014/main" id="{67F77E75-38DB-B6C0-F523-FB7BC871C7BD}"/>
              </a:ext>
            </a:extLst>
          </p:cNvPr>
          <p:cNvCxnSpPr>
            <a:cxnSpLocks/>
          </p:cNvCxnSpPr>
          <p:nvPr/>
        </p:nvCxnSpPr>
        <p:spPr>
          <a:xfrm flipV="1">
            <a:off x="4413037" y="3701565"/>
            <a:ext cx="904358" cy="1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21B02112-0CFC-8091-03D4-CD34267C76EE}"/>
              </a:ext>
            </a:extLst>
          </p:cNvPr>
          <p:cNvSpPr txBox="1"/>
          <p:nvPr/>
        </p:nvSpPr>
        <p:spPr>
          <a:xfrm>
            <a:off x="5352018" y="3435066"/>
            <a:ext cx="1661651" cy="523220"/>
          </a:xfrm>
          <a:prstGeom prst="rect">
            <a:avLst/>
          </a:prstGeom>
          <a:noFill/>
        </p:spPr>
        <p:txBody>
          <a:bodyPr wrap="square" rtlCol="0">
            <a:spAutoFit/>
          </a:bodyPr>
          <a:lstStyle/>
          <a:p>
            <a:r>
              <a:rPr lang="sv-SE" sz="2800" dirty="0"/>
              <a:t> D </a:t>
            </a:r>
            <a:endParaRPr lang="sv-SE" dirty="0"/>
          </a:p>
        </p:txBody>
      </p: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4413037" y="3261547"/>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5243861" y="2995730"/>
            <a:ext cx="1661651" cy="523220"/>
          </a:xfrm>
          <a:prstGeom prst="rect">
            <a:avLst/>
          </a:prstGeom>
          <a:noFill/>
        </p:spPr>
        <p:txBody>
          <a:bodyPr wrap="square" rtlCol="0">
            <a:spAutoFit/>
          </a:bodyPr>
          <a:lstStyle/>
          <a:p>
            <a:r>
              <a:rPr lang="sv-SE" sz="2800" dirty="0"/>
              <a:t>  F </a:t>
            </a:r>
            <a:endParaRPr lang="sv-SE" dirty="0"/>
          </a:p>
        </p:txBody>
      </p:sp>
      <p:sp>
        <p:nvSpPr>
          <p:cNvPr id="11" name="Rubrik 1">
            <a:extLst>
              <a:ext uri="{FF2B5EF4-FFF2-40B4-BE49-F238E27FC236}">
                <a16:creationId xmlns:a16="http://schemas.microsoft.com/office/drawing/2014/main" id="{0FA8AE26-68BD-F9DA-6B27-51BB02B55445}"/>
              </a:ext>
            </a:extLst>
          </p:cNvPr>
          <p:cNvSpPr txBox="1">
            <a:spLocks noGrp="1"/>
          </p:cNvSpPr>
          <p:nvPr>
            <p:ph type="title"/>
          </p:nvPr>
        </p:nvSpPr>
        <p:spPr>
          <a:xfrm>
            <a:off x="468313" y="311811"/>
            <a:ext cx="4683351" cy="543261"/>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på sista nivån i ämnet</a:t>
            </a:r>
            <a:br>
              <a:rPr lang="sv-SE" dirty="0"/>
            </a:br>
            <a:endParaRPr lang="sv-SE" sz="2400" b="0" dirty="0"/>
          </a:p>
        </p:txBody>
      </p:sp>
      <p:sp>
        <p:nvSpPr>
          <p:cNvPr id="12" name="textruta 11">
            <a:extLst>
              <a:ext uri="{FF2B5EF4-FFF2-40B4-BE49-F238E27FC236}">
                <a16:creationId xmlns:a16="http://schemas.microsoft.com/office/drawing/2014/main" id="{04A1B6D4-D1DB-FDDE-4F10-2843C0B57F0C}"/>
              </a:ext>
            </a:extLst>
          </p:cNvPr>
          <p:cNvSpPr txBox="1"/>
          <p:nvPr/>
        </p:nvSpPr>
        <p:spPr>
          <a:xfrm>
            <a:off x="3622287" y="2651546"/>
            <a:ext cx="1236539" cy="307777"/>
          </a:xfrm>
          <a:prstGeom prst="rect">
            <a:avLst/>
          </a:prstGeom>
          <a:noFill/>
        </p:spPr>
        <p:txBody>
          <a:bodyPr wrap="square" rtlCol="0">
            <a:spAutoFit/>
          </a:bodyPr>
          <a:lstStyle/>
          <a:p>
            <a:r>
              <a:rPr lang="sv-SE" sz="1400" dirty="0"/>
              <a:t>Nivåbetyg</a:t>
            </a:r>
          </a:p>
        </p:txBody>
      </p:sp>
      <p:pic>
        <p:nvPicPr>
          <p:cNvPr id="25" name="Bildobjekt 24" descr="En bild som visar klädsel, kjol, tecknad serie, konst&#10;&#10;Automatiskt genererad beskrivning">
            <a:extLst>
              <a:ext uri="{FF2B5EF4-FFF2-40B4-BE49-F238E27FC236}">
                <a16:creationId xmlns:a16="http://schemas.microsoft.com/office/drawing/2014/main" id="{0F432DD2-BC87-7FFF-547E-53ED7F7A85A1}"/>
              </a:ext>
            </a:extLst>
          </p:cNvPr>
          <p:cNvPicPr>
            <a:picLocks noChangeAspect="1"/>
          </p:cNvPicPr>
          <p:nvPr/>
        </p:nvPicPr>
        <p:blipFill>
          <a:blip r:embed="rId3"/>
          <a:stretch>
            <a:fillRect/>
          </a:stretch>
        </p:blipFill>
        <p:spPr>
          <a:xfrm>
            <a:off x="7074738" y="717045"/>
            <a:ext cx="2445806" cy="4309087"/>
          </a:xfrm>
          <a:prstGeom prst="rect">
            <a:avLst/>
          </a:prstGeom>
        </p:spPr>
      </p:pic>
      <p:sp>
        <p:nvSpPr>
          <p:cNvPr id="26" name="textruta 25">
            <a:extLst>
              <a:ext uri="{FF2B5EF4-FFF2-40B4-BE49-F238E27FC236}">
                <a16:creationId xmlns:a16="http://schemas.microsoft.com/office/drawing/2014/main" id="{4F061764-DA90-21CB-A018-649A2970994A}"/>
              </a:ext>
            </a:extLst>
          </p:cNvPr>
          <p:cNvSpPr txBox="1"/>
          <p:nvPr/>
        </p:nvSpPr>
        <p:spPr>
          <a:xfrm>
            <a:off x="7854355" y="412070"/>
            <a:ext cx="1105196" cy="400110"/>
          </a:xfrm>
          <a:prstGeom prst="rect">
            <a:avLst/>
          </a:prstGeom>
          <a:noFill/>
        </p:spPr>
        <p:txBody>
          <a:bodyPr wrap="square">
            <a:spAutoFit/>
          </a:bodyPr>
          <a:lstStyle/>
          <a:p>
            <a:r>
              <a:rPr lang="sv-SE" sz="2000" b="1" dirty="0">
                <a:solidFill>
                  <a:schemeClr val="tx1"/>
                </a:solidFill>
              </a:rPr>
              <a:t>Katja</a:t>
            </a:r>
            <a:endParaRPr lang="sv-SE" sz="2000" dirty="0"/>
          </a:p>
        </p:txBody>
      </p:sp>
      <p:sp>
        <p:nvSpPr>
          <p:cNvPr id="30" name="Rektangel: rundade hörn 29">
            <a:extLst>
              <a:ext uri="{FF2B5EF4-FFF2-40B4-BE49-F238E27FC236}">
                <a16:creationId xmlns:a16="http://schemas.microsoft.com/office/drawing/2014/main" id="{9F965B64-83DA-78CD-AA93-7DDA0EAF8C37}"/>
              </a:ext>
            </a:extLst>
          </p:cNvPr>
          <p:cNvSpPr/>
          <p:nvPr/>
        </p:nvSpPr>
        <p:spPr>
          <a:xfrm>
            <a:off x="591787" y="2337832"/>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1" name="Rektangel: rundade hörn 30">
            <a:extLst>
              <a:ext uri="{FF2B5EF4-FFF2-40B4-BE49-F238E27FC236}">
                <a16:creationId xmlns:a16="http://schemas.microsoft.com/office/drawing/2014/main" id="{7650FF62-4EED-9BB4-EC40-6E8B39F3A6C3}"/>
              </a:ext>
            </a:extLst>
          </p:cNvPr>
          <p:cNvSpPr/>
          <p:nvPr/>
        </p:nvSpPr>
        <p:spPr>
          <a:xfrm>
            <a:off x="1257436" y="3965147"/>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3" name="Rektangel: rundade hörn 32">
            <a:extLst>
              <a:ext uri="{FF2B5EF4-FFF2-40B4-BE49-F238E27FC236}">
                <a16:creationId xmlns:a16="http://schemas.microsoft.com/office/drawing/2014/main" id="{A3609E7F-1080-72C5-9A2D-2D5BAB43DD0A}"/>
              </a:ext>
            </a:extLst>
          </p:cNvPr>
          <p:cNvSpPr/>
          <p:nvPr/>
        </p:nvSpPr>
        <p:spPr>
          <a:xfrm>
            <a:off x="1275681" y="296456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4" name="Rektangel: rundade hörn 33">
            <a:extLst>
              <a:ext uri="{FF2B5EF4-FFF2-40B4-BE49-F238E27FC236}">
                <a16:creationId xmlns:a16="http://schemas.microsoft.com/office/drawing/2014/main" id="{30B491C8-0C01-7375-F7B1-15AC2706E593}"/>
              </a:ext>
            </a:extLst>
          </p:cNvPr>
          <p:cNvSpPr/>
          <p:nvPr/>
        </p:nvSpPr>
        <p:spPr>
          <a:xfrm>
            <a:off x="1257436" y="346331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5" name="textruta 34">
            <a:extLst>
              <a:ext uri="{FF2B5EF4-FFF2-40B4-BE49-F238E27FC236}">
                <a16:creationId xmlns:a16="http://schemas.microsoft.com/office/drawing/2014/main" id="{2D3F6E4B-AD4E-2A64-0C5B-7AFA46743A5C}"/>
              </a:ext>
            </a:extLst>
          </p:cNvPr>
          <p:cNvSpPr txBox="1"/>
          <p:nvPr/>
        </p:nvSpPr>
        <p:spPr>
          <a:xfrm>
            <a:off x="1285928" y="2466881"/>
            <a:ext cx="875071" cy="369332"/>
          </a:xfrm>
          <a:prstGeom prst="rect">
            <a:avLst/>
          </a:prstGeom>
          <a:noFill/>
        </p:spPr>
        <p:txBody>
          <a:bodyPr wrap="square" rtlCol="0">
            <a:spAutoFit/>
          </a:bodyPr>
          <a:lstStyle/>
          <a:p>
            <a:r>
              <a:rPr lang="sv-SE" sz="1800" dirty="0"/>
              <a:t>Ämne</a:t>
            </a:r>
            <a:endParaRPr lang="sv-SE" dirty="0"/>
          </a:p>
        </p:txBody>
      </p:sp>
      <p:cxnSp>
        <p:nvCxnSpPr>
          <p:cNvPr id="36" name="Rak pilkoppling 35">
            <a:extLst>
              <a:ext uri="{FF2B5EF4-FFF2-40B4-BE49-F238E27FC236}">
                <a16:creationId xmlns:a16="http://schemas.microsoft.com/office/drawing/2014/main" id="{79767650-AC74-4575-A8A6-EE443F27333B}"/>
              </a:ext>
            </a:extLst>
          </p:cNvPr>
          <p:cNvCxnSpPr>
            <a:cxnSpLocks/>
          </p:cNvCxnSpPr>
          <p:nvPr/>
        </p:nvCxnSpPr>
        <p:spPr>
          <a:xfrm flipV="1">
            <a:off x="2150752" y="317713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Rak pilkoppling 36">
            <a:extLst>
              <a:ext uri="{FF2B5EF4-FFF2-40B4-BE49-F238E27FC236}">
                <a16:creationId xmlns:a16="http://schemas.microsoft.com/office/drawing/2014/main" id="{9C04E916-003B-B427-6E3F-B8B557DD610E}"/>
              </a:ext>
            </a:extLst>
          </p:cNvPr>
          <p:cNvCxnSpPr>
            <a:cxnSpLocks/>
          </p:cNvCxnSpPr>
          <p:nvPr/>
        </p:nvCxnSpPr>
        <p:spPr>
          <a:xfrm flipV="1">
            <a:off x="2137839" y="36809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19AAB34-457A-B9DA-ABCF-E64BF55BB9E6}"/>
              </a:ext>
            </a:extLst>
          </p:cNvPr>
          <p:cNvCxnSpPr>
            <a:cxnSpLocks/>
          </p:cNvCxnSpPr>
          <p:nvPr/>
        </p:nvCxnSpPr>
        <p:spPr>
          <a:xfrm flipV="1">
            <a:off x="2130718" y="4183144"/>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ruta 1">
            <a:extLst>
              <a:ext uri="{FF2B5EF4-FFF2-40B4-BE49-F238E27FC236}">
                <a16:creationId xmlns:a16="http://schemas.microsoft.com/office/drawing/2014/main" id="{FF1FB34B-7AA3-0217-1817-9636C998DD87}"/>
              </a:ext>
            </a:extLst>
          </p:cNvPr>
          <p:cNvSpPr txBox="1"/>
          <p:nvPr/>
        </p:nvSpPr>
        <p:spPr>
          <a:xfrm>
            <a:off x="5050078" y="2651547"/>
            <a:ext cx="2063205" cy="307777"/>
          </a:xfrm>
          <a:prstGeom prst="rect">
            <a:avLst/>
          </a:prstGeom>
          <a:noFill/>
        </p:spPr>
        <p:txBody>
          <a:bodyPr wrap="square" rtlCol="0">
            <a:spAutoFit/>
          </a:bodyPr>
          <a:lstStyle/>
          <a:p>
            <a:r>
              <a:rPr lang="sv-SE" sz="1400" dirty="0"/>
              <a:t>Slutligt betyg i ämnet</a:t>
            </a:r>
          </a:p>
        </p:txBody>
      </p:sp>
    </p:spTree>
    <p:extLst>
      <p:ext uri="{BB962C8B-B14F-4D97-AF65-F5344CB8AC3E}">
        <p14:creationId xmlns:p14="http://schemas.microsoft.com/office/powerpoint/2010/main" val="144401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DC2ACEB-B910-42AD-3984-FEAD8C765826}"/>
              </a:ext>
            </a:extLst>
          </p:cNvPr>
          <p:cNvSpPr>
            <a:spLocks noGrp="1"/>
          </p:cNvSpPr>
          <p:nvPr>
            <p:ph type="title"/>
          </p:nvPr>
        </p:nvSpPr>
        <p:spPr>
          <a:xfrm>
            <a:off x="1692000" y="1864675"/>
            <a:ext cx="5760000" cy="1054750"/>
          </a:xfrm>
        </p:spPr>
        <p:txBody>
          <a:bodyPr/>
          <a:lstStyle/>
          <a:p>
            <a:r>
              <a:rPr lang="sv-SE" dirty="0"/>
              <a:t>Annat som är nytt i Gy25</a:t>
            </a:r>
          </a:p>
        </p:txBody>
      </p:sp>
    </p:spTree>
    <p:extLst>
      <p:ext uri="{BB962C8B-B14F-4D97-AF65-F5344CB8AC3E}">
        <p14:creationId xmlns:p14="http://schemas.microsoft.com/office/powerpoint/2010/main" val="1789078843"/>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15473</TotalTime>
  <Words>2032</Words>
  <Application>Microsoft Office PowerPoint</Application>
  <PresentationFormat>Bildspel på skärmen (16:9)</PresentationFormat>
  <Paragraphs>220</Paragraphs>
  <Slides>15</Slides>
  <Notes>12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Arial</vt:lpstr>
      <vt:lpstr>Atma</vt:lpstr>
      <vt:lpstr>Calibri</vt:lpstr>
      <vt:lpstr>Segoe UI</vt:lpstr>
      <vt:lpstr>Source Sans Pro</vt:lpstr>
      <vt:lpstr>Source Sans Pro</vt:lpstr>
      <vt:lpstr>Systemtypsnitt</vt:lpstr>
      <vt:lpstr>Office-tema</vt:lpstr>
      <vt:lpstr> Gy25 En introduktion för dig som arbetar  med gymnasial utbildning </vt:lpstr>
      <vt:lpstr>Övergång till ämnesbetyg</vt:lpstr>
      <vt:lpstr>Syftet med ämnesbetyg</vt:lpstr>
      <vt:lpstr>Modellen för ämnesbetyg</vt:lpstr>
      <vt:lpstr>PowerPoint-presentation</vt:lpstr>
      <vt:lpstr>Godkända betyg på varje nivå</vt:lpstr>
      <vt:lpstr>PowerPoint-presentation</vt:lpstr>
      <vt:lpstr>F på sista nivån i ämnet </vt:lpstr>
      <vt:lpstr>Annat som är nytt i Gy25</vt:lpstr>
      <vt:lpstr>Exempel på helt nya ämnen 2025</vt:lpstr>
      <vt:lpstr>Lärarbehörighet</vt:lpstr>
      <vt:lpstr>Studie- och yrkesvägledning</vt:lpstr>
      <vt:lpstr>PowerPoint-presentation</vt:lpstr>
      <vt:lpstr>Läs mer på skolverket.se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Ämnesbetygsreformen Gymnasieskolan, gymnasiesärskolan och komvux</dc:title>
  <dc:creator>Sofia Örtlund</dc:creator>
  <cp:lastModifiedBy>Anna-Lena Göransson</cp:lastModifiedBy>
  <cp:revision>332</cp:revision>
  <dcterms:created xsi:type="dcterms:W3CDTF">2023-02-23T12:17:31Z</dcterms:created>
  <dcterms:modified xsi:type="dcterms:W3CDTF">2024-04-15T07:59:56Z</dcterms:modified>
</cp:coreProperties>
</file>