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70" r:id="rId2"/>
    <p:sldId id="761" r:id="rId3"/>
    <p:sldId id="768" r:id="rId4"/>
    <p:sldId id="775" r:id="rId5"/>
    <p:sldId id="758" r:id="rId6"/>
    <p:sldId id="1022" r:id="rId7"/>
    <p:sldId id="1021" r:id="rId8"/>
    <p:sldId id="778" r:id="rId9"/>
    <p:sldId id="777" r:id="rId10"/>
    <p:sldId id="780" r:id="rId11"/>
    <p:sldId id="269" r:id="rId12"/>
  </p:sldIdLst>
  <p:sldSz cx="9144000" cy="5143500" type="screen16x9"/>
  <p:notesSz cx="6799263" cy="9929813"/>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ga Stensson" initials="HS" lastIdx="8" clrIdx="0">
    <p:extLst>
      <p:ext uri="{19B8F6BF-5375-455C-9EA6-DF929625EA0E}">
        <p15:presenceInfo xmlns:p15="http://schemas.microsoft.com/office/powerpoint/2012/main" userId="S::Helga.Stensson@skolverket.se::0f02fb7d-8511-49d3-9aa9-e55e989d537b" providerId="AD"/>
      </p:ext>
    </p:extLst>
  </p:cmAuthor>
  <p:cmAuthor id="2" name="Ann-Britt Sten Hodin" initials="ASH" lastIdx="9" clrIdx="1">
    <p:extLst>
      <p:ext uri="{19B8F6BF-5375-455C-9EA6-DF929625EA0E}">
        <p15:presenceInfo xmlns:p15="http://schemas.microsoft.com/office/powerpoint/2012/main" userId="S::ann-britt.sten.hodin@skolverket.se::3f2f777c-d0ab-45ca-b18f-b77bf3ad23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8837" autoAdjust="0"/>
  </p:normalViewPr>
  <p:slideViewPr>
    <p:cSldViewPr snapToGrid="0" snapToObjects="1" showGuides="1">
      <p:cViewPr varScale="1">
        <p:scale>
          <a:sx n="134" d="100"/>
          <a:sy n="134" d="100"/>
        </p:scale>
        <p:origin x="942" y="108"/>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B583644-23C7-5E41-8E7C-E1F860ABFD6B}" type="datetimeFigureOut">
              <a:rPr lang="sv-SE" smtClean="0"/>
              <a:t>2020-11-06</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36E370-FBCD-BD4F-B7EA-895AD44CA849}" type="datetimeFigureOut">
              <a:rPr lang="sv-SE" smtClean="0"/>
              <a:t>2020-11-06</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b="1"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55443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2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365043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endParaRPr lang="sv-SE" sz="1200" b="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Open sans"/>
              </a:rPr>
              <a:t>Det har gått nästan 10 år sedan Skolverket senast ändrade i styrdokumenten 2011. I grundskolan och motsvarande skolformer har alla kursplaner har ändrats. För gymnasieskolan och vuxenutbildningen har ämnesplanerna i moderna språk, matematik och engelska ändrats eftersom de hör tätt samman med grundskolans kursplaner. Några ämnesplaner på yrkesprogram har också ändrats.</a:t>
            </a:r>
          </a:p>
          <a:p>
            <a:pPr marL="171450" indent="-171450">
              <a:lnSpc>
                <a:spcPct val="100000"/>
              </a:lnSpc>
              <a:buFont typeface="Arial" panose="020B0604020202020204" pitchFamily="34" charset="0"/>
              <a:buChar char="•"/>
            </a:pPr>
            <a:endParaRPr lang="sv-SE" sz="1200" b="0" dirty="0">
              <a:latin typeface="Open sans"/>
            </a:endParaRPr>
          </a:p>
          <a:p>
            <a:pPr marL="171450" indent="-171450">
              <a:lnSpc>
                <a:spcPct val="100000"/>
              </a:lnSpc>
              <a:buFont typeface="Arial" panose="020B0604020202020204" pitchFamily="34" charset="0"/>
              <a:buChar char="•"/>
            </a:pPr>
            <a:endParaRPr lang="sv-SE" sz="1200" b="0" dirty="0">
              <a:latin typeface="Open sans"/>
            </a:endParaRPr>
          </a:p>
          <a:p>
            <a:pPr marL="171450" indent="-171450">
              <a:lnSpc>
                <a:spcPct val="100000"/>
              </a:lnSpc>
              <a:buFont typeface="Arial" panose="020B0604020202020204" pitchFamily="34" charset="0"/>
              <a:buChar char="•"/>
            </a:pPr>
            <a:r>
              <a:rPr lang="sv-SE" sz="1200" b="0" dirty="0">
                <a:latin typeface="Open sans"/>
              </a:rPr>
              <a:t>Med</a:t>
            </a:r>
            <a:r>
              <a:rPr lang="sv-SE" sz="1200" b="0" dirty="0"/>
              <a:t> de nya kurs- och ämnesplanerna vill Skolverket skapa balans mellan undervisning, bedömning och betygssättning och sätta undervisningen mer i centrum. </a:t>
            </a:r>
          </a:p>
          <a:p>
            <a:pPr marL="171450" indent="-171450">
              <a:lnSpc>
                <a:spcPct val="100000"/>
              </a:lnSpc>
              <a:buFont typeface="Arial" panose="020B0604020202020204" pitchFamily="34" charset="0"/>
              <a:buChar char="•"/>
            </a:pPr>
            <a:endParaRPr lang="sv-SE" sz="1200" b="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latin typeface="Open sans"/>
              </a:rPr>
              <a:t>Det är också förändringar i flera av yrkesprogrammens struktur</a:t>
            </a:r>
            <a:endParaRPr lang="sv-SE" sz="1200" b="0" dirty="0"/>
          </a:p>
          <a:p>
            <a:pPr marL="171450" indent="-171450">
              <a:lnSpc>
                <a:spcPct val="100000"/>
              </a:lnSpc>
              <a:buFont typeface="Arial" panose="020B0604020202020204" pitchFamily="34" charset="0"/>
              <a:buChar char="•"/>
            </a:pPr>
            <a:endParaRPr lang="sv-SE" sz="120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Open sans"/>
              </a:rPr>
              <a:t>Arbetet har gjorts i samarbete mellan lärare, forskare, myndigheter och organisationer.</a:t>
            </a:r>
          </a:p>
          <a:p>
            <a:pPr marL="171450" indent="-171450">
              <a:lnSpc>
                <a:spcPct val="100000"/>
              </a:lnSpc>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309122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Ämnesplaner gäller för gymnasial nivå och kursplaner för grundskolenivå. </a:t>
            </a:r>
            <a:r>
              <a:rPr lang="sv-SE" sz="1000" b="0" dirty="0">
                <a:effectLst/>
                <a:latin typeface="Garamond" panose="02020404030301010803" pitchFamily="18" charset="0"/>
                <a:ea typeface="Times New Roman" panose="02020603050405020304" pitchFamily="18" charset="0"/>
                <a:cs typeface="Times New Roman" panose="02020603050405020304" pitchFamily="18" charset="0"/>
              </a:rPr>
              <a:t>En kurs- eller ämnesplan består av tre delar  </a:t>
            </a:r>
            <a:r>
              <a:rPr lang="sv-SE" sz="1000" dirty="0">
                <a:effectLst/>
                <a:latin typeface="Garamond" panose="02020404030301010803" pitchFamily="18" charset="0"/>
                <a:ea typeface="Times New Roman" panose="02020603050405020304" pitchFamily="18" charset="0"/>
                <a:cs typeface="Times New Roman" panose="02020603050405020304" pitchFamily="18" charset="0"/>
              </a:rPr>
              <a:t>– syfte, centralt innehåll och kunskapskrav. De här delarna ska samspela med varandra i planering och genomförande undervisningen och vid bedömning och betygssättning.  Ändringarna är gjorda så att det ska bli tydligare vad de olika delarna i en kurs- eller ämnesplan har för funktion. </a:t>
            </a: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r>
              <a:rPr lang="sv-SE" sz="1000" dirty="0">
                <a:effectLst/>
                <a:latin typeface="Garamond" panose="02020404030301010803" pitchFamily="18" charset="0"/>
                <a:ea typeface="Times New Roman" panose="02020603050405020304" pitchFamily="18" charset="0"/>
                <a:cs typeface="Times New Roman" panose="02020603050405020304" pitchFamily="18" charset="0"/>
              </a:rPr>
              <a:t>Här finns en grundläggande film som visar hur kursplanerna är uppbyggda och är tänkta att användas i undervisningen: https://www.skolverket.se/for-dig-som-ar.../elev-eller-foralder/kursplaner-och-amnesplaner#h-Vadarenkursplan247min</a:t>
            </a:r>
          </a:p>
          <a:p>
            <a:pPr marL="0" marR="0" lvl="0" indent="0" algn="l" defTabSz="685800" rtl="0" eaLnBrk="1" fontAlgn="auto" latinLnBrk="0" hangingPunct="1">
              <a:lnSpc>
                <a:spcPct val="100000"/>
              </a:lnSpc>
              <a:spcBef>
                <a:spcPts val="0"/>
              </a:spcBef>
              <a:spcAft>
                <a:spcPts val="0"/>
              </a:spcAft>
              <a:buClrTx/>
              <a:buSzTx/>
              <a:buFontTx/>
              <a:buNone/>
              <a:tabLst/>
              <a:defRPr/>
            </a:pP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br>
              <a:rPr lang="sv-SE" sz="1000" dirty="0">
                <a:effectLst/>
                <a:latin typeface="Garamond" panose="02020404030301010803" pitchFamily="18" charset="0"/>
                <a:ea typeface="Times New Roman" panose="02020603050405020304" pitchFamily="18" charset="0"/>
                <a:cs typeface="Times New Roman" panose="02020603050405020304" pitchFamily="18" charset="0"/>
              </a:rPr>
            </a:br>
            <a:endParaRPr lang="sv-SE" sz="10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358916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solidFill>
                  <a:srgbClr val="DA846B"/>
                </a:solidFill>
                <a:effectLst/>
                <a:latin typeface="Garamond" panose="02020404030301010803" pitchFamily="18" charset="0"/>
              </a:rPr>
              <a:t>Kurs- och ämnesplanerna är lärares arbetsverktyg och ändringarna i dem utgår från de behov Skolverket identifierat i det undersökande arbetet. Ändringarna är gjorda för att skapa bättre förutsättningar för kvaliteten och likvärdigheten i undervisningen och för att ge bättre förutsättningar för mer tillförlitliga och rättvisande betyg.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solidFill>
                <a:srgbClr val="DA846B"/>
              </a:solidFill>
              <a:effectLst/>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solidFill>
                  <a:srgbClr val="DA846B"/>
                </a:solidFill>
                <a:effectLst/>
                <a:latin typeface="Garamond" panose="02020404030301010803" pitchFamily="18" charset="0"/>
              </a:rPr>
              <a:t>Förändringarna innebär att: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Kurs- och ämnesplanernas syfte och centrala innehåll får ett tydligare fokus i lärares undervisning.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Kunskapskraven blir ett bättre stöd för bedömning och betygssättning. Det blir också tydligare att de främst ska användas för helhetsbedömningar.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Kunskapskraven har varit alltför detaljerade och svåranvända och nu blir de förhoppningsvis ett bättre verktyg för lärarna.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effectLst/>
                <a:latin typeface="Garamond" panose="02020404030301010803" pitchFamily="18" charset="0"/>
                <a:ea typeface="Times New Roman" panose="02020603050405020304" pitchFamily="18" charset="0"/>
                <a:cs typeface="Times New Roman" panose="02020603050405020304" pitchFamily="18" charset="0"/>
              </a:rPr>
              <a:t>Alla ändringar är gjorda för att stärka elevernas kunskapsutveckling.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1" i="1" u="sng"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210518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endParaRPr lang="sv-SE" sz="1800" b="1" dirty="0">
              <a:solidFill>
                <a:srgbClr val="FF0000"/>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Fakta och förståelse har lyfts fram för att öka betoningen på detta i kursplanerna.  Detta är gjort bland annat för att visa på att goda ämneskunskaper och bildning har ett värde i sig.</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Omfattningen av innehållet har setts över i vissa ämnen. En del innehåll har formulerats om, flyttats eller i vissa fall strukits. Vissa kursplaner kommer trots det även efter ändringarna att ha ett alltför omfattande centralt innehåll. Just nu pågår det därför en översyn av timplanen som inte är färdig ännu.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Större tydlighet i att kunskapsinnehållet stämmer överens med elevernas ålder. </a:t>
            </a:r>
            <a:r>
              <a:rPr lang="sv-SE" sz="1800" dirty="0"/>
              <a:t>Grundläggande kunskaper betonas för de yngre eleverna med ökande inslag av analytisk förmåga i takt med att eleverna blir äldre. </a:t>
            </a: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v-SE" sz="1800" b="1" dirty="0">
              <a:solidFill>
                <a:srgbClr val="FF0000"/>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dirty="0">
                <a:solidFill>
                  <a:srgbClr val="FF0000"/>
                </a:solidFill>
              </a:rPr>
              <a:t>Den största förändringen har skett i kunskapskraven. De har blivit mindre detaljerade. </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Motiven till ändringarna i kunskapskraven är att rikta fokus mot den helhet som ska betygssättas eller bedömas så att enskilda detaljer inte får för stor betydelse i betygssättningen eller bedömningen. </a:t>
            </a:r>
          </a:p>
          <a:p>
            <a:endParaRPr lang="sv-SE" sz="900" dirty="0"/>
          </a:p>
          <a:p>
            <a:pPr>
              <a:spcAft>
                <a:spcPts val="1200"/>
              </a:spcAft>
            </a:pPr>
            <a:endParaRPr lang="sv-SE" sz="9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76445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Garamond" panose="02020404030301010803" pitchFamily="18" charset="0"/>
              </a:rPr>
              <a:t>1 juli 2021 </a:t>
            </a:r>
            <a:r>
              <a:rPr lang="sv-SE" sz="2800" dirty="0">
                <a:latin typeface="Open sans"/>
              </a:rPr>
              <a:t>börjar även ämnesplaner på gymnasial nivå  i moderna språk och vissa yrkesämnen att gälla liksom ämnesplanen i matematik och engelska i gymnasieskolan.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Open sans"/>
              </a:rPr>
              <a:t>I vuxenutbildningen får ämnesplaner på gymnasial nivå i matematik och engelska tillämpas först från den 1 januari 2022</a:t>
            </a:r>
            <a:endParaRPr lang="sv-SE" sz="1200" dirty="0">
              <a:latin typeface="Garamond" panose="02020404030301010803" pitchFamily="18" charset="0"/>
            </a:endParaRPr>
          </a:p>
          <a:p>
            <a:pPr marL="0" indent="0">
              <a:buFont typeface="Arial" panose="020B0604020202020204" pitchFamily="34" charset="0"/>
              <a:buNone/>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highlight>
                  <a:srgbClr val="FFFF00"/>
                </a:highlight>
                <a:latin typeface="Garamond" panose="02020404030301010803" pitchFamily="18" charset="0"/>
              </a:rPr>
              <a:t>För gymnasial nivå (gymnasieskola och vuxenutbildning) finns övergångsregler</a:t>
            </a:r>
            <a:r>
              <a:rPr lang="sv-SE" b="0" i="0" dirty="0">
                <a:solidFill>
                  <a:srgbClr val="262626"/>
                </a:solidFill>
                <a:effectLst/>
                <a:highlight>
                  <a:srgbClr val="FFFF00"/>
                </a:highlight>
                <a:latin typeface="source sans pro" panose="020B0503030403020204" pitchFamily="34" charset="0"/>
              </a:rPr>
              <a:t>.  Elever som påbörjar någon kurs i engelska, matematik eller moderna språk före den 1 juli 2021 på gymnasial nivå ska få slutföra sina påbörjade kurser enligt nu gällande ämnesplaner.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328234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 är en hel del förändringar i vissa yrkesprograms struktur, bland annat när det gäller inriktningar. </a:t>
            </a:r>
            <a:r>
              <a:rPr lang="sv-SE" u="none" dirty="0"/>
              <a:t>Till exempel har vård- och omsorgsprogrammet, fordons-och transportprogrammet och flera andra program stora förändringar.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Vissa ämnesplaner inom gymnasial yrkesutbildning har ändrats, det gäller tex. ämnesplaner inom naturbruksprogrammet </a:t>
            </a:r>
            <a:r>
              <a:rPr lang="sv-SE" u="none" dirty="0"/>
              <a:t>och barn- och fritidsprogrammet.</a:t>
            </a:r>
          </a:p>
          <a:p>
            <a:endParaRPr lang="sv-SE" u="sng" dirty="0"/>
          </a:p>
          <a:p>
            <a:r>
              <a:rPr lang="sv-SE" dirty="0"/>
              <a:t>Dessa ändringar berör alltså gymnasieskolan och vuxenutbildningen. </a:t>
            </a:r>
            <a:endParaRPr lang="sv-SE" u="sng"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i="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287658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62626"/>
                </a:solidFill>
                <a:effectLst/>
                <a:latin typeface="source sans pro" panose="020B0503030403020204" pitchFamily="34" charset="0"/>
              </a:rPr>
              <a:t>Här är en översikt över Skolverkets material som kan vara till hjälp när ni planerar ert lokala arbete med implementeringen. Materialen är konstruerade för grupper som leds av en samtalsledare, men det kan också användas på andra sätt.</a:t>
            </a:r>
          </a:p>
          <a:p>
            <a:pPr algn="l">
              <a:buFont typeface="Arial" panose="020B0604020202020204" pitchFamily="34" charset="0"/>
              <a:buChar char="•"/>
            </a:pPr>
            <a:endParaRPr lang="sv-SE" b="0" i="0" dirty="0">
              <a:solidFill>
                <a:srgbClr val="262626"/>
              </a:solidFill>
              <a:effectLst/>
              <a:latin typeface="source sans pro" panose="020B0503030403020204" pitchFamily="34" charset="0"/>
            </a:endParaRPr>
          </a:p>
          <a:p>
            <a:pPr algn="l">
              <a:buFont typeface="Arial" panose="020B0604020202020204" pitchFamily="34" charset="0"/>
              <a:buChar char="•"/>
            </a:pPr>
            <a:r>
              <a:rPr lang="sv-SE" b="0" i="0" dirty="0">
                <a:solidFill>
                  <a:srgbClr val="262626"/>
                </a:solidFill>
                <a:effectLst/>
                <a:latin typeface="source sans pro" panose="020B0503030403020204" pitchFamily="34" charset="0"/>
              </a:rPr>
              <a:t>Januari 2021: Övergripande material om ämnesplaner, undervisning och bedömning som stöd för lärare i engelska, moderna språk och matematik.</a:t>
            </a:r>
          </a:p>
          <a:p>
            <a:pPr algn="l">
              <a:buFont typeface="Arial" panose="020B0604020202020204" pitchFamily="34" charset="0"/>
              <a:buChar char="•"/>
            </a:pPr>
            <a:r>
              <a:rPr lang="sv-SE" b="0" i="0" dirty="0">
                <a:solidFill>
                  <a:srgbClr val="262626"/>
                </a:solidFill>
                <a:effectLst/>
                <a:latin typeface="source sans pro" panose="020B0503030403020204" pitchFamily="34" charset="0"/>
              </a:rPr>
              <a:t>Mars 2021: Ämnesspecifikt material till lärare i engelska, moderna språk och matematik på gymnasial nivå.</a:t>
            </a:r>
          </a:p>
          <a:p>
            <a:pPr algn="l"/>
            <a:endParaRPr lang="sv-SE" b="0" i="0" dirty="0">
              <a:solidFill>
                <a:srgbClr val="262626"/>
              </a:solidFill>
              <a:effectLst/>
              <a:latin typeface="source sans pro" panose="020B0503030403020204" pitchFamily="34" charset="0"/>
            </a:endParaRPr>
          </a:p>
          <a:p>
            <a:pPr algn="l"/>
            <a:r>
              <a:rPr lang="sv-SE" b="0" i="0" dirty="0">
                <a:solidFill>
                  <a:srgbClr val="262626"/>
                </a:solidFill>
                <a:effectLst/>
                <a:latin typeface="source sans pro" panose="020B0503030403020204" pitchFamily="34" charset="0"/>
              </a:rPr>
              <a:t>Ni behöver ta hänsyn till era lokala förutsättningar när ni ska uppskatta hur lång tid det tar att arbeta med de olika materialen. En utgångspunkt kan vara att ni behöver 6–8 timmar för att arbeta med det övergripande materialet.</a:t>
            </a:r>
          </a:p>
          <a:p>
            <a:pPr algn="l"/>
            <a:endParaRPr lang="sv-SE" b="0" i="0" dirty="0">
              <a:solidFill>
                <a:srgbClr val="262626"/>
              </a:solidFill>
              <a:effectLst/>
              <a:latin typeface="source sans pro" panose="020B0503030403020204" pitchFamily="34" charset="0"/>
            </a:endParaRPr>
          </a:p>
          <a:p>
            <a:pPr algn="l"/>
            <a:r>
              <a:rPr lang="sv-SE" b="0" i="0" dirty="0">
                <a:solidFill>
                  <a:srgbClr val="262626"/>
                </a:solidFill>
                <a:effectLst/>
                <a:latin typeface="source sans pro" panose="020B0503030403020204" pitchFamily="34" charset="0"/>
              </a:rPr>
              <a:t>Det ämnesspecifika materialet tar ungefär 4 timmar per ämne. </a:t>
            </a:r>
          </a:p>
          <a:p>
            <a:pPr algn="l"/>
            <a:endParaRPr lang="sv-SE" b="0" i="0" dirty="0">
              <a:solidFill>
                <a:srgbClr val="262626"/>
              </a:solidFill>
              <a:effectLst/>
              <a:latin typeface="source sans pro" panose="020B0503030403020204" pitchFamily="34" charset="0"/>
            </a:endParaRPr>
          </a:p>
          <a:p>
            <a:pPr algn="l"/>
            <a:r>
              <a:rPr lang="sv-SE" b="0" i="0" dirty="0">
                <a:solidFill>
                  <a:srgbClr val="262626"/>
                </a:solidFill>
                <a:effectLst/>
                <a:latin typeface="source sans pro" panose="020B0503030403020204" pitchFamily="34" charset="0"/>
              </a:rPr>
              <a:t>Det kan också vara bra att lägga tid på en längre fördjupning, till exempel om bedömning och återkoppling. I samband med första betygsättningstillfället kan det vara bra med tid för sambedömning. </a:t>
            </a:r>
          </a:p>
          <a:p>
            <a:pPr algn="l"/>
            <a:endParaRPr lang="sv-SE" b="0" i="0" dirty="0">
              <a:solidFill>
                <a:srgbClr val="262626"/>
              </a:solidFill>
              <a:effectLst/>
              <a:latin typeface="source sans pro" panose="020B0503030403020204" pitchFamily="34" charset="0"/>
            </a:endParaRPr>
          </a:p>
          <a:p>
            <a:pPr algn="l"/>
            <a:r>
              <a:rPr lang="sv-SE" b="0" i="0" dirty="0">
                <a:solidFill>
                  <a:srgbClr val="262626"/>
                </a:solidFill>
                <a:effectLst/>
                <a:latin typeface="source sans pro" panose="020B0503030403020204" pitchFamily="34" charset="0"/>
              </a:rPr>
              <a:t>Mer information om materialen kommer under hösten 2020.</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44613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834430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2020-11-06</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284050" y="642026"/>
            <a:ext cx="6716949" cy="1762503"/>
          </a:xfrm>
        </p:spPr>
        <p:txBody>
          <a:bodyPr/>
          <a:lstStyle/>
          <a:p>
            <a:pPr>
              <a:lnSpc>
                <a:spcPct val="100000"/>
              </a:lnSpc>
            </a:pPr>
            <a:r>
              <a:rPr lang="sv-SE" sz="4000" dirty="0">
                <a:solidFill>
                  <a:srgbClr val="262626"/>
                </a:solidFill>
                <a:latin typeface="source sans pro" panose="020B0503030403020204" pitchFamily="34" charset="0"/>
              </a:rPr>
              <a:t>Ä</a:t>
            </a:r>
            <a:r>
              <a:rPr lang="sv-SE" sz="4000" b="1" i="0" u="none" strike="noStrike" dirty="0">
                <a:solidFill>
                  <a:srgbClr val="262626"/>
                </a:solidFill>
                <a:effectLst/>
                <a:latin typeface="source sans pro" panose="020B0503030403020204" pitchFamily="34" charset="0"/>
              </a:rPr>
              <a:t>ndringar i kurs-  och </a:t>
            </a:r>
            <a:r>
              <a:rPr lang="sv-SE" sz="4000" dirty="0">
                <a:solidFill>
                  <a:srgbClr val="262626"/>
                </a:solidFill>
                <a:latin typeface="source sans pro" panose="020B0503030403020204" pitchFamily="34" charset="0"/>
              </a:rPr>
              <a:t>ämnes</a:t>
            </a:r>
            <a:r>
              <a:rPr lang="sv-SE" sz="4000" b="1" i="0" u="none" strike="noStrike" dirty="0">
                <a:solidFill>
                  <a:srgbClr val="262626"/>
                </a:solidFill>
                <a:effectLst/>
                <a:latin typeface="source sans pro" panose="020B0503030403020204" pitchFamily="34" charset="0"/>
              </a:rPr>
              <a:t>planer och yrkesprogram</a:t>
            </a:r>
            <a:br>
              <a:rPr lang="sv-SE" sz="4000" b="1" i="0" u="none" strike="noStrike" dirty="0">
                <a:solidFill>
                  <a:srgbClr val="262626"/>
                </a:solidFill>
                <a:effectLst/>
                <a:latin typeface="source sans pro" panose="020B0503030403020204" pitchFamily="34" charset="0"/>
              </a:rPr>
            </a:br>
            <a:endParaRPr lang="sv-SE" sz="4000" dirty="0"/>
          </a:p>
        </p:txBody>
      </p:sp>
      <p:pic>
        <p:nvPicPr>
          <p:cNvPr id="7" name="Bildobjekt 6" descr="En bild som visar person&#10;&#10;Automatiskt genererad beskrivning">
            <a:extLst>
              <a:ext uri="{FF2B5EF4-FFF2-40B4-BE49-F238E27FC236}">
                <a16:creationId xmlns:a16="http://schemas.microsoft.com/office/drawing/2014/main" id="{1FF1ECD1-6914-4EAE-ACD0-BB18579D581F}"/>
              </a:ext>
            </a:extLst>
          </p:cNvPr>
          <p:cNvPicPr>
            <a:picLocks noChangeAspect="1"/>
          </p:cNvPicPr>
          <p:nvPr/>
        </p:nvPicPr>
        <p:blipFill>
          <a:blip r:embed="rId3"/>
          <a:stretch>
            <a:fillRect/>
          </a:stretch>
        </p:blipFill>
        <p:spPr>
          <a:xfrm>
            <a:off x="330739" y="2571750"/>
            <a:ext cx="1408990" cy="2571750"/>
          </a:xfrm>
          <a:prstGeom prst="rect">
            <a:avLst/>
          </a:prstGeom>
        </p:spPr>
      </p:pic>
      <p:pic>
        <p:nvPicPr>
          <p:cNvPr id="9" name="Bildobjekt 8" descr="En bild som visar skjorta, klocka&#10;&#10;Automatiskt genererad beskrivning">
            <a:extLst>
              <a:ext uri="{FF2B5EF4-FFF2-40B4-BE49-F238E27FC236}">
                <a16:creationId xmlns:a16="http://schemas.microsoft.com/office/drawing/2014/main" id="{A1027105-0E30-4F80-8405-7D8A345AA025}"/>
              </a:ext>
            </a:extLst>
          </p:cNvPr>
          <p:cNvPicPr>
            <a:picLocks noChangeAspect="1"/>
          </p:cNvPicPr>
          <p:nvPr/>
        </p:nvPicPr>
        <p:blipFill>
          <a:blip r:embed="rId4"/>
          <a:stretch>
            <a:fillRect/>
          </a:stretch>
        </p:blipFill>
        <p:spPr>
          <a:xfrm>
            <a:off x="1511129" y="2590266"/>
            <a:ext cx="1589256" cy="2553234"/>
          </a:xfrm>
          <a:prstGeom prst="rect">
            <a:avLst/>
          </a:prstGeom>
        </p:spPr>
      </p:pic>
    </p:spTree>
    <p:extLst>
      <p:ext uri="{BB962C8B-B14F-4D97-AF65-F5344CB8AC3E}">
        <p14:creationId xmlns:p14="http://schemas.microsoft.com/office/powerpoint/2010/main" val="376028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5932800" cy="1278986"/>
          </a:xfrm>
        </p:spPr>
        <p:txBody>
          <a:bodyPr/>
          <a:lstStyle/>
          <a:p>
            <a:r>
              <a:rPr lang="sv-SE" dirty="0"/>
              <a:t>Återrapportering till nämnd/styrelse</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7999" y="1828315"/>
            <a:ext cx="4751701" cy="2838055"/>
          </a:xfrm>
        </p:spPr>
        <p:txBody>
          <a:bodyPr>
            <a:normAutofit/>
          </a:bodyPr>
          <a:lstStyle/>
          <a:p>
            <a:pPr marL="0" indent="0">
              <a:buNone/>
            </a:pPr>
            <a:endParaRPr lang="sv-SE" sz="1800" i="1" dirty="0"/>
          </a:p>
          <a:p>
            <a:pPr marL="0" indent="0">
              <a:buNone/>
            </a:pPr>
            <a:r>
              <a:rPr lang="sv-SE" sz="1800" i="1" dirty="0"/>
              <a:t>Beskriv här, hur och när ni kommer att återrapportera till nämnd/styrelse.</a:t>
            </a:r>
          </a:p>
        </p:txBody>
      </p:sp>
      <p:pic>
        <p:nvPicPr>
          <p:cNvPr id="10" name="Bildobjekt 9" descr="En bild som visar person&#10;&#10;Automatiskt genererad beskrivning">
            <a:extLst>
              <a:ext uri="{FF2B5EF4-FFF2-40B4-BE49-F238E27FC236}">
                <a16:creationId xmlns:a16="http://schemas.microsoft.com/office/drawing/2014/main" id="{71F030E4-AE8B-43C1-B8C4-0079D38BA970}"/>
              </a:ext>
            </a:extLst>
          </p:cNvPr>
          <p:cNvPicPr>
            <a:picLocks noChangeAspect="1"/>
          </p:cNvPicPr>
          <p:nvPr/>
        </p:nvPicPr>
        <p:blipFill>
          <a:blip r:embed="rId3"/>
          <a:stretch>
            <a:fillRect/>
          </a:stretch>
        </p:blipFill>
        <p:spPr>
          <a:xfrm flipH="1">
            <a:off x="7520299" y="1902272"/>
            <a:ext cx="1751888" cy="3241228"/>
          </a:xfrm>
          <a:prstGeom prst="rect">
            <a:avLst/>
          </a:prstGeom>
        </p:spPr>
      </p:pic>
      <p:pic>
        <p:nvPicPr>
          <p:cNvPr id="8" name="Bildobjekt 7" descr="En bild som visar skjorta, klocka&#10;&#10;Automatiskt genererad beskrivning">
            <a:extLst>
              <a:ext uri="{FF2B5EF4-FFF2-40B4-BE49-F238E27FC236}">
                <a16:creationId xmlns:a16="http://schemas.microsoft.com/office/drawing/2014/main" id="{C9317020-CD16-4549-A1F5-026C5FE08CDE}"/>
              </a:ext>
            </a:extLst>
          </p:cNvPr>
          <p:cNvPicPr>
            <a:picLocks noChangeAspect="1"/>
          </p:cNvPicPr>
          <p:nvPr/>
        </p:nvPicPr>
        <p:blipFill>
          <a:blip r:embed="rId4"/>
          <a:stretch>
            <a:fillRect/>
          </a:stretch>
        </p:blipFill>
        <p:spPr>
          <a:xfrm flipH="1">
            <a:off x="5825697" y="1909416"/>
            <a:ext cx="2102265" cy="3230861"/>
          </a:xfrm>
          <a:prstGeom prst="rect">
            <a:avLst/>
          </a:prstGeom>
        </p:spPr>
      </p:pic>
    </p:spTree>
    <p:extLst>
      <p:ext uri="{BB962C8B-B14F-4D97-AF65-F5344CB8AC3E}">
        <p14:creationId xmlns:p14="http://schemas.microsoft.com/office/powerpoint/2010/main" val="239149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61CFD-11A9-41DE-B90E-ACD36548EB4A}"/>
              </a:ext>
            </a:extLst>
          </p:cNvPr>
          <p:cNvSpPr>
            <a:spLocks noGrp="1"/>
          </p:cNvSpPr>
          <p:nvPr>
            <p:ph type="title"/>
          </p:nvPr>
        </p:nvSpPr>
        <p:spPr>
          <a:xfrm>
            <a:off x="3600000" y="468000"/>
            <a:ext cx="5174348" cy="923772"/>
          </a:xfrm>
        </p:spPr>
        <p:txBody>
          <a:bodyPr/>
          <a:lstStyle/>
          <a:p>
            <a:r>
              <a:rPr lang="sv-SE" dirty="0"/>
              <a:t>Undervisningen i centrum</a:t>
            </a:r>
          </a:p>
        </p:txBody>
      </p:sp>
      <p:sp>
        <p:nvSpPr>
          <p:cNvPr id="3" name="Platshållare för innehåll 2">
            <a:extLst>
              <a:ext uri="{FF2B5EF4-FFF2-40B4-BE49-F238E27FC236}">
                <a16:creationId xmlns:a16="http://schemas.microsoft.com/office/drawing/2014/main" id="{27564833-415F-4DE9-8D88-B1624F091398}"/>
              </a:ext>
            </a:extLst>
          </p:cNvPr>
          <p:cNvSpPr>
            <a:spLocks noGrp="1"/>
          </p:cNvSpPr>
          <p:nvPr>
            <p:ph idx="1"/>
          </p:nvPr>
        </p:nvSpPr>
        <p:spPr>
          <a:xfrm>
            <a:off x="3599999" y="1541981"/>
            <a:ext cx="5174349" cy="2838055"/>
          </a:xfrm>
        </p:spPr>
        <p:txBody>
          <a:bodyPr>
            <a:normAutofit/>
          </a:bodyPr>
          <a:lstStyle/>
          <a:p>
            <a:r>
              <a:rPr lang="sv-SE" dirty="0">
                <a:latin typeface="Open sans"/>
              </a:rPr>
              <a:t>Alla kursplaner på grundskolenivå.</a:t>
            </a:r>
          </a:p>
          <a:p>
            <a:r>
              <a:rPr lang="sv-SE" dirty="0">
                <a:latin typeface="Open sans"/>
              </a:rPr>
              <a:t>På gymnasial nivå: ämnesplaner i moderna språk, matematik och engelska samt några yrkesämnen.</a:t>
            </a:r>
          </a:p>
          <a:p>
            <a:r>
              <a:rPr lang="sv-SE" dirty="0">
                <a:latin typeface="Open sans"/>
              </a:rPr>
              <a:t>Bättre balans mellan undervisning, bedömning och betygssättning.</a:t>
            </a:r>
          </a:p>
          <a:p>
            <a:r>
              <a:rPr lang="sv-SE" dirty="0">
                <a:latin typeface="Open sans"/>
              </a:rPr>
              <a:t>Ändringar i yrkesprogrammens struktur.</a:t>
            </a:r>
          </a:p>
          <a:p>
            <a:r>
              <a:rPr lang="sv-SE" dirty="0">
                <a:latin typeface="Open sans"/>
              </a:rPr>
              <a:t>Arbetet har gjorts i samarbete mellan lärare, forskare, myndigheter och organisationer.</a:t>
            </a:r>
          </a:p>
        </p:txBody>
      </p:sp>
      <p:pic>
        <p:nvPicPr>
          <p:cNvPr id="10" name="Platshållare för bild 9">
            <a:extLst>
              <a:ext uri="{FF2B5EF4-FFF2-40B4-BE49-F238E27FC236}">
                <a16:creationId xmlns:a16="http://schemas.microsoft.com/office/drawing/2014/main" id="{C222A7C0-B817-493D-AE08-683C0C6E76BD}"/>
              </a:ext>
            </a:extLst>
          </p:cNvPr>
          <p:cNvPicPr>
            <a:picLocks noGrp="1" noChangeAspect="1"/>
          </p:cNvPicPr>
          <p:nvPr>
            <p:ph type="pic" sz="quarter" idx="10"/>
          </p:nvPr>
        </p:nvPicPr>
        <p:blipFill>
          <a:blip r:embed="rId3"/>
          <a:srcRect l="1492" r="1492"/>
          <a:stretch>
            <a:fillRect/>
          </a:stretch>
        </p:blipFill>
        <p:spPr>
          <a:xfrm>
            <a:off x="-6724" y="392112"/>
            <a:ext cx="3238500" cy="4751388"/>
          </a:xfrm>
        </p:spPr>
      </p:pic>
    </p:spTree>
    <p:extLst>
      <p:ext uri="{BB962C8B-B14F-4D97-AF65-F5344CB8AC3E}">
        <p14:creationId xmlns:p14="http://schemas.microsoft.com/office/powerpoint/2010/main" val="311618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leksak, docka, klocka&#10;&#10;Automatiskt genererad beskrivning">
            <a:extLst>
              <a:ext uri="{FF2B5EF4-FFF2-40B4-BE49-F238E27FC236}">
                <a16:creationId xmlns:a16="http://schemas.microsoft.com/office/drawing/2014/main" id="{5123C9DF-8A7E-4A04-9C28-D2C7AD12F3F6}"/>
              </a:ext>
            </a:extLst>
          </p:cNvPr>
          <p:cNvPicPr>
            <a:picLocks noGrp="1" noChangeAspect="1"/>
          </p:cNvPicPr>
          <p:nvPr>
            <p:ph idx="1"/>
          </p:nvPr>
        </p:nvPicPr>
        <p:blipFill>
          <a:blip r:embed="rId3"/>
          <a:stretch>
            <a:fillRect/>
          </a:stretch>
        </p:blipFill>
        <p:spPr>
          <a:xfrm>
            <a:off x="1321459" y="213666"/>
            <a:ext cx="6501081" cy="4331346"/>
          </a:xfrm>
        </p:spPr>
      </p:pic>
    </p:spTree>
    <p:extLst>
      <p:ext uri="{BB962C8B-B14F-4D97-AF65-F5344CB8AC3E}">
        <p14:creationId xmlns:p14="http://schemas.microsoft.com/office/powerpoint/2010/main" val="27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p:txBody>
          <a:bodyPr/>
          <a:lstStyle/>
          <a:p>
            <a:r>
              <a:rPr lang="sv-SE" dirty="0"/>
              <a:t>Syftet med ändringarna</a:t>
            </a:r>
            <a:br>
              <a:rPr lang="sv-SE" dirty="0"/>
            </a:br>
            <a:endParaRPr lang="sv-SE" dirty="0"/>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468000" y="1810640"/>
            <a:ext cx="4623547" cy="2916408"/>
          </a:xfrm>
        </p:spPr>
        <p:txBody>
          <a:bodyPr>
            <a:normAutofit/>
          </a:bodyPr>
          <a:lstStyle/>
          <a:p>
            <a:pPr>
              <a:lnSpc>
                <a:spcPct val="100000"/>
              </a:lnSpc>
              <a:spcAft>
                <a:spcPts val="1200"/>
              </a:spcAft>
            </a:pPr>
            <a:r>
              <a:rPr lang="sv-SE" dirty="0">
                <a:latin typeface="Open sans"/>
              </a:rPr>
              <a:t>Syfte och centralt innehåll ska vara ett tydligare fokus i lärares undervisning. </a:t>
            </a:r>
          </a:p>
          <a:p>
            <a:pPr>
              <a:lnSpc>
                <a:spcPct val="100000"/>
              </a:lnSpc>
              <a:spcAft>
                <a:spcPts val="1200"/>
              </a:spcAft>
            </a:pPr>
            <a:r>
              <a:rPr lang="sv-SE" dirty="0">
                <a:latin typeface="Open sans"/>
              </a:rPr>
              <a:t>Kunskapskraven ska bli ett bättre stöd  för betygssättning. </a:t>
            </a:r>
          </a:p>
          <a:p>
            <a:pPr>
              <a:lnSpc>
                <a:spcPct val="100000"/>
              </a:lnSpc>
              <a:spcAft>
                <a:spcPts val="1200"/>
              </a:spcAft>
            </a:pPr>
            <a:r>
              <a:rPr lang="sv-SE" dirty="0">
                <a:latin typeface="Open sans"/>
              </a:rPr>
              <a:t>Målet är att stärka elevernas kunskapsutveckling.</a:t>
            </a:r>
          </a:p>
          <a:p>
            <a:pPr marL="0" indent="0">
              <a:buNone/>
            </a:pPr>
            <a:endParaRPr lang="sv-SE" dirty="0"/>
          </a:p>
        </p:txBody>
      </p:sp>
      <p:pic>
        <p:nvPicPr>
          <p:cNvPr id="11" name="Platshållare för bild 10">
            <a:extLst>
              <a:ext uri="{FF2B5EF4-FFF2-40B4-BE49-F238E27FC236}">
                <a16:creationId xmlns:a16="http://schemas.microsoft.com/office/drawing/2014/main" id="{5A8FF3BC-025B-4B30-B3C4-9A369B32A642}"/>
              </a:ext>
            </a:extLst>
          </p:cNvPr>
          <p:cNvPicPr>
            <a:picLocks noGrp="1" noChangeAspect="1"/>
          </p:cNvPicPr>
          <p:nvPr>
            <p:ph type="pic" sz="quarter" idx="10"/>
          </p:nvPr>
        </p:nvPicPr>
        <p:blipFill rotWithShape="1">
          <a:blip r:embed="rId3"/>
          <a:srcRect l="22579" r="22579"/>
          <a:stretch/>
        </p:blipFill>
        <p:spPr>
          <a:xfrm>
            <a:off x="5668912" y="196056"/>
            <a:ext cx="3238500" cy="4751388"/>
          </a:xfrm>
          <a:prstGeom prst="rect">
            <a:avLst/>
          </a:prstGeom>
        </p:spPr>
      </p:pic>
    </p:spTree>
    <p:extLst>
      <p:ext uri="{BB962C8B-B14F-4D97-AF65-F5344CB8AC3E}">
        <p14:creationId xmlns:p14="http://schemas.microsoft.com/office/powerpoint/2010/main" val="78794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p:txBody>
          <a:bodyPr/>
          <a:lstStyle/>
          <a:p>
            <a:r>
              <a:rPr lang="sv-SE" dirty="0"/>
              <a:t>Vad är ändrat?</a:t>
            </a:r>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519952" y="1391772"/>
            <a:ext cx="4623547" cy="2916408"/>
          </a:xfrm>
        </p:spPr>
        <p:txBody>
          <a:bodyPr>
            <a:normAutofit/>
          </a:bodyPr>
          <a:lstStyle/>
          <a:p>
            <a:r>
              <a:rPr lang="sv-SE" dirty="0">
                <a:latin typeface="Open sans"/>
              </a:rPr>
              <a:t>Fakta och förståelse har lyfts fram.</a:t>
            </a:r>
          </a:p>
          <a:p>
            <a:r>
              <a:rPr lang="sv-SE" dirty="0">
                <a:latin typeface="Open sans"/>
              </a:rPr>
              <a:t>Omfattningen av innehållet har setts över.</a:t>
            </a:r>
          </a:p>
          <a:p>
            <a:r>
              <a:rPr lang="sv-SE" dirty="0">
                <a:latin typeface="Open sans"/>
              </a:rPr>
              <a:t>Grundläggande kunskaper betonas för de yngre eleverna.</a:t>
            </a:r>
          </a:p>
          <a:p>
            <a:r>
              <a:rPr lang="sv-SE" dirty="0">
                <a:latin typeface="Open sans"/>
              </a:rPr>
              <a:t>Ökande inslag av analytisk förmåga i takt med att eleverna blir äldre.</a:t>
            </a:r>
          </a:p>
          <a:p>
            <a:r>
              <a:rPr lang="sv-SE" dirty="0">
                <a:latin typeface="Open sans"/>
              </a:rPr>
              <a:t>Kunskapskraven är mindre detaljerade.</a:t>
            </a:r>
          </a:p>
          <a:p>
            <a:endParaRPr lang="sv-SE" dirty="0"/>
          </a:p>
        </p:txBody>
      </p:sp>
      <p:pic>
        <p:nvPicPr>
          <p:cNvPr id="6" name="Platshållare för bild 5" descr="En bild som visar skjorta&#10;&#10;Automatiskt genererad beskrivning">
            <a:extLst>
              <a:ext uri="{FF2B5EF4-FFF2-40B4-BE49-F238E27FC236}">
                <a16:creationId xmlns:a16="http://schemas.microsoft.com/office/drawing/2014/main" id="{085316F4-0223-4D5E-BBD1-7EDA36EE26D9}"/>
              </a:ext>
            </a:extLst>
          </p:cNvPr>
          <p:cNvPicPr>
            <a:picLocks noGrp="1" noChangeAspect="1"/>
          </p:cNvPicPr>
          <p:nvPr>
            <p:ph type="pic" sz="quarter" idx="10"/>
          </p:nvPr>
        </p:nvPicPr>
        <p:blipFill>
          <a:blip r:embed="rId3"/>
          <a:srcRect l="1813" r="1813"/>
          <a:stretch>
            <a:fillRect/>
          </a:stretch>
        </p:blipFill>
        <p:spPr>
          <a:xfrm>
            <a:off x="5905500" y="14288"/>
            <a:ext cx="3238500" cy="4751388"/>
          </a:xfrm>
        </p:spPr>
      </p:pic>
    </p:spTree>
    <p:extLst>
      <p:ext uri="{BB962C8B-B14F-4D97-AF65-F5344CB8AC3E}">
        <p14:creationId xmlns:p14="http://schemas.microsoft.com/office/powerpoint/2010/main" val="7574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7999" y="468000"/>
            <a:ext cx="6241025" cy="923772"/>
          </a:xfrm>
        </p:spPr>
        <p:txBody>
          <a:bodyPr/>
          <a:lstStyle/>
          <a:p>
            <a:r>
              <a:rPr lang="sv-SE" dirty="0"/>
              <a:t>Från när gäller ändringarna?</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371181" y="1230256"/>
            <a:ext cx="4751701" cy="2838055"/>
          </a:xfrm>
        </p:spPr>
        <p:txBody>
          <a:bodyPr>
            <a:noAutofit/>
          </a:bodyPr>
          <a:lstStyle/>
          <a:p>
            <a:pPr marL="0" indent="0">
              <a:buNone/>
            </a:pPr>
            <a:r>
              <a:rPr lang="sv-SE" b="1" dirty="0">
                <a:latin typeface="Open sans"/>
              </a:rPr>
              <a:t>Gymnasieskolan</a:t>
            </a:r>
          </a:p>
          <a:p>
            <a:pPr marL="0" indent="0">
              <a:buNone/>
            </a:pPr>
            <a:r>
              <a:rPr lang="sv-SE" dirty="0">
                <a:latin typeface="Open sans"/>
              </a:rPr>
              <a:t>Ämnesplaner i moderna språk, matematik och engelska och i vissa yrkesämnen, 1 juli 2021.</a:t>
            </a:r>
          </a:p>
          <a:p>
            <a:pPr marL="0" indent="0">
              <a:buNone/>
            </a:pPr>
            <a:r>
              <a:rPr lang="sv-SE" b="1" dirty="0">
                <a:latin typeface="Open sans"/>
              </a:rPr>
              <a:t>Vuxenutbildningen</a:t>
            </a:r>
          </a:p>
          <a:p>
            <a:pPr marL="0" indent="0">
              <a:buNone/>
            </a:pPr>
            <a:r>
              <a:rPr lang="sv-SE" dirty="0">
                <a:latin typeface="Open sans"/>
              </a:rPr>
              <a:t>Ämnesplaner i moderna språk och i vissa yrkesämnen, 1 juli 2021.</a:t>
            </a:r>
          </a:p>
          <a:p>
            <a:pPr marL="0" indent="0">
              <a:buNone/>
            </a:pPr>
            <a:r>
              <a:rPr lang="sv-SE" dirty="0">
                <a:latin typeface="Open sans"/>
              </a:rPr>
              <a:t>Ämnesplaner i matematik och engelska,</a:t>
            </a:r>
            <a:br>
              <a:rPr lang="sv-SE" dirty="0">
                <a:latin typeface="Open sans"/>
              </a:rPr>
            </a:br>
            <a:r>
              <a:rPr lang="sv-SE" dirty="0">
                <a:latin typeface="Open sans"/>
              </a:rPr>
              <a:t>1 januari 2022.</a:t>
            </a:r>
          </a:p>
          <a:p>
            <a:pPr marL="0" indent="0">
              <a:buNone/>
            </a:pPr>
            <a:r>
              <a:rPr lang="sv-SE" dirty="0">
                <a:latin typeface="Open sans"/>
              </a:rPr>
              <a:t>Båda skolformerna: övergångsregler för elever som påbörjar kurs före 1 juli 2021.</a:t>
            </a:r>
          </a:p>
        </p:txBody>
      </p:sp>
      <p:pic>
        <p:nvPicPr>
          <p:cNvPr id="5" name="Platshållare för bild 6">
            <a:extLst>
              <a:ext uri="{FF2B5EF4-FFF2-40B4-BE49-F238E27FC236}">
                <a16:creationId xmlns:a16="http://schemas.microsoft.com/office/drawing/2014/main" id="{00A6F139-10B4-4424-874C-F49E2ED4527A}"/>
              </a:ext>
            </a:extLst>
          </p:cNvPr>
          <p:cNvPicPr>
            <a:picLocks noGrp="1" noChangeAspect="1"/>
          </p:cNvPicPr>
          <p:nvPr>
            <p:ph type="pic" sz="quarter" idx="10"/>
          </p:nvPr>
        </p:nvPicPr>
        <p:blipFill rotWithShape="1">
          <a:blip r:embed="rId3"/>
          <a:srcRect l="39" r="-3024"/>
          <a:stretch/>
        </p:blipFill>
        <p:spPr>
          <a:xfrm>
            <a:off x="4357691" y="1391258"/>
            <a:ext cx="5361496" cy="4185435"/>
          </a:xfrm>
        </p:spPr>
      </p:pic>
    </p:spTree>
    <p:extLst>
      <p:ext uri="{BB962C8B-B14F-4D97-AF65-F5344CB8AC3E}">
        <p14:creationId xmlns:p14="http://schemas.microsoft.com/office/powerpoint/2010/main" val="412112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66155-818C-4545-8CA1-591568B5393F}"/>
              </a:ext>
            </a:extLst>
          </p:cNvPr>
          <p:cNvSpPr>
            <a:spLocks noGrp="1"/>
          </p:cNvSpPr>
          <p:nvPr>
            <p:ph type="title"/>
          </p:nvPr>
        </p:nvSpPr>
        <p:spPr>
          <a:xfrm>
            <a:off x="468000" y="363828"/>
            <a:ext cx="7909518" cy="923772"/>
          </a:xfrm>
        </p:spPr>
        <p:txBody>
          <a:bodyPr/>
          <a:lstStyle/>
          <a:p>
            <a:r>
              <a:rPr lang="sv-SE" dirty="0"/>
              <a:t>Förändringar i yrkesprogram</a:t>
            </a:r>
          </a:p>
        </p:txBody>
      </p:sp>
      <p:sp>
        <p:nvSpPr>
          <p:cNvPr id="5" name="Platshållare för innehåll 4">
            <a:extLst>
              <a:ext uri="{FF2B5EF4-FFF2-40B4-BE49-F238E27FC236}">
                <a16:creationId xmlns:a16="http://schemas.microsoft.com/office/drawing/2014/main" id="{AF856929-48C8-47B0-A9E6-5EB1B62D9CFF}"/>
              </a:ext>
            </a:extLst>
          </p:cNvPr>
          <p:cNvSpPr>
            <a:spLocks noGrp="1"/>
          </p:cNvSpPr>
          <p:nvPr>
            <p:ph idx="1"/>
          </p:nvPr>
        </p:nvSpPr>
        <p:spPr>
          <a:xfrm>
            <a:off x="468000" y="1082753"/>
            <a:ext cx="7909518" cy="3321602"/>
          </a:xfrm>
        </p:spPr>
        <p:txBody>
          <a:bodyPr/>
          <a:lstStyle/>
          <a:p>
            <a:pPr marL="0" indent="0">
              <a:lnSpc>
                <a:spcPct val="120000"/>
              </a:lnSpc>
              <a:buNone/>
            </a:pPr>
            <a:r>
              <a:rPr lang="sv-SE" sz="1800" b="1" dirty="0">
                <a:latin typeface="Open sans"/>
              </a:rPr>
              <a:t>Börjar gälla 1 juli 2021</a:t>
            </a:r>
          </a:p>
          <a:p>
            <a:pPr>
              <a:lnSpc>
                <a:spcPct val="120000"/>
              </a:lnSpc>
            </a:pPr>
            <a:r>
              <a:rPr lang="sv-SE" sz="1800" dirty="0">
                <a:latin typeface="Open sans"/>
              </a:rPr>
              <a:t>Förändringar i flera yrkesprograms struktur:</a:t>
            </a:r>
          </a:p>
          <a:p>
            <a:pPr marL="180000" lvl="1" indent="0">
              <a:lnSpc>
                <a:spcPct val="120000"/>
              </a:lnSpc>
              <a:buNone/>
            </a:pPr>
            <a:r>
              <a:rPr lang="sv-SE" sz="1800" dirty="0">
                <a:latin typeface="Open sans"/>
              </a:rPr>
              <a:t>BF FT HV HT IN NB RL VF VO</a:t>
            </a:r>
          </a:p>
          <a:p>
            <a:pPr>
              <a:lnSpc>
                <a:spcPct val="120000"/>
              </a:lnSpc>
            </a:pPr>
            <a:r>
              <a:rPr lang="sv-SE" sz="1800" dirty="0">
                <a:latin typeface="Open sans"/>
              </a:rPr>
              <a:t>Ändrade ämnesplaner i: </a:t>
            </a:r>
          </a:p>
          <a:p>
            <a:pPr lvl="1">
              <a:lnSpc>
                <a:spcPct val="120000"/>
              </a:lnSpc>
            </a:pPr>
            <a:r>
              <a:rPr lang="sv-SE" sz="1800" dirty="0">
                <a:latin typeface="Open sans"/>
              </a:rPr>
              <a:t>några yrkesämnen</a:t>
            </a:r>
          </a:p>
          <a:p>
            <a:pPr lvl="1">
              <a:lnSpc>
                <a:spcPct val="120000"/>
              </a:lnSpc>
            </a:pPr>
            <a:endParaRPr lang="sv-SE" sz="1800" dirty="0">
              <a:latin typeface="Open sans"/>
            </a:endParaRPr>
          </a:p>
          <a:p>
            <a:pPr lvl="1">
              <a:lnSpc>
                <a:spcPct val="120000"/>
              </a:lnSpc>
            </a:pPr>
            <a:endParaRPr lang="sv-SE" sz="1800" dirty="0">
              <a:latin typeface="Open sans"/>
            </a:endParaRPr>
          </a:p>
          <a:p>
            <a:pPr marL="0" indent="-36000">
              <a:lnSpc>
                <a:spcPct val="120000"/>
              </a:lnSpc>
              <a:buNone/>
            </a:pPr>
            <a:r>
              <a:rPr lang="sv-SE" sz="1800" b="1" dirty="0">
                <a:latin typeface="Open sans"/>
              </a:rPr>
              <a:t>Börjar gälla 1 juli 2022</a:t>
            </a:r>
          </a:p>
          <a:p>
            <a:pPr>
              <a:lnSpc>
                <a:spcPct val="120000"/>
              </a:lnSpc>
            </a:pPr>
            <a:r>
              <a:rPr lang="sv-SE" sz="1800" dirty="0">
                <a:latin typeface="Open sans"/>
              </a:rPr>
              <a:t>Handels- och administrationsprogrammet (HA) byter namn till Försäljnings- och serviceprogrammet </a:t>
            </a:r>
            <a:r>
              <a:rPr lang="sv-SE" sz="1800" dirty="0"/>
              <a:t>(FS)</a:t>
            </a:r>
          </a:p>
        </p:txBody>
      </p:sp>
    </p:spTree>
    <p:extLst>
      <p:ext uri="{BB962C8B-B14F-4D97-AF65-F5344CB8AC3E}">
        <p14:creationId xmlns:p14="http://schemas.microsoft.com/office/powerpoint/2010/main" val="397123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F0B32B-50D0-4581-953B-D88DCDB1BBC0}"/>
              </a:ext>
            </a:extLst>
          </p:cNvPr>
          <p:cNvSpPr>
            <a:spLocks noGrp="1"/>
          </p:cNvSpPr>
          <p:nvPr>
            <p:ph type="title"/>
          </p:nvPr>
        </p:nvSpPr>
        <p:spPr/>
        <p:txBody>
          <a:bodyPr/>
          <a:lstStyle/>
          <a:p>
            <a:r>
              <a:rPr lang="sv-SE" dirty="0"/>
              <a:t>Material från Skolverket </a:t>
            </a:r>
            <a:br>
              <a:rPr lang="sv-SE" dirty="0"/>
            </a:br>
            <a:r>
              <a:rPr lang="sv-SE" dirty="0"/>
              <a:t>– stöd för ert arbete</a:t>
            </a:r>
            <a:br>
              <a:rPr lang="sv-SE" b="1" i="0" dirty="0">
                <a:solidFill>
                  <a:srgbClr val="262626"/>
                </a:solidFill>
                <a:effectLst/>
                <a:latin typeface="source sans pro" panose="020B0503030403020204" pitchFamily="34" charset="0"/>
              </a:rPr>
            </a:br>
            <a:endParaRPr lang="en-US" dirty="0"/>
          </a:p>
        </p:txBody>
      </p:sp>
      <p:sp>
        <p:nvSpPr>
          <p:cNvPr id="14" name="Content Placeholder 2">
            <a:extLst>
              <a:ext uri="{FF2B5EF4-FFF2-40B4-BE49-F238E27FC236}">
                <a16:creationId xmlns:a16="http://schemas.microsoft.com/office/drawing/2014/main" id="{571D5C69-2B1E-4336-9444-2359D3C024E1}"/>
              </a:ext>
            </a:extLst>
          </p:cNvPr>
          <p:cNvSpPr>
            <a:spLocks noGrp="1"/>
          </p:cNvSpPr>
          <p:nvPr>
            <p:ph idx="1"/>
          </p:nvPr>
        </p:nvSpPr>
        <p:spPr>
          <a:xfrm>
            <a:off x="468000" y="1759927"/>
            <a:ext cx="7909518" cy="2838055"/>
          </a:xfrm>
        </p:spPr>
        <p:txBody>
          <a:bodyPr/>
          <a:lstStyle/>
          <a:p>
            <a:pPr marL="0" indent="0" algn="l">
              <a:lnSpc>
                <a:spcPct val="100000"/>
              </a:lnSpc>
              <a:buNone/>
            </a:pPr>
            <a:r>
              <a:rPr lang="sv-SE" sz="1800" b="1" i="0" dirty="0">
                <a:solidFill>
                  <a:srgbClr val="262626"/>
                </a:solidFill>
                <a:effectLst/>
                <a:latin typeface="Open sans"/>
              </a:rPr>
              <a:t>Januari 2021</a:t>
            </a:r>
            <a:br>
              <a:rPr lang="sv-SE" sz="1800" b="1" i="0" dirty="0">
                <a:solidFill>
                  <a:srgbClr val="262626"/>
                </a:solidFill>
                <a:effectLst/>
                <a:latin typeface="Open sans"/>
              </a:rPr>
            </a:br>
            <a:r>
              <a:rPr lang="sv-SE" sz="1800" b="0" i="0" dirty="0">
                <a:solidFill>
                  <a:srgbClr val="262626"/>
                </a:solidFill>
                <a:effectLst/>
                <a:latin typeface="Open sans"/>
              </a:rPr>
              <a:t>Övergripande material </a:t>
            </a:r>
            <a:r>
              <a:rPr lang="sv-SE" sz="1800" dirty="0">
                <a:solidFill>
                  <a:srgbClr val="262626"/>
                </a:solidFill>
                <a:latin typeface="Open sans"/>
              </a:rPr>
              <a:t>om </a:t>
            </a:r>
            <a:r>
              <a:rPr lang="sv-SE" sz="1800" b="0" i="0" dirty="0">
                <a:solidFill>
                  <a:srgbClr val="262626"/>
                </a:solidFill>
                <a:effectLst/>
                <a:latin typeface="Open sans"/>
              </a:rPr>
              <a:t>ämnesplaner, undervisning och bedömning.</a:t>
            </a:r>
          </a:p>
          <a:p>
            <a:pPr marL="0" indent="0" algn="l">
              <a:lnSpc>
                <a:spcPct val="100000"/>
              </a:lnSpc>
              <a:buNone/>
            </a:pPr>
            <a:r>
              <a:rPr lang="sv-SE" sz="1800" b="1" i="0" dirty="0">
                <a:solidFill>
                  <a:srgbClr val="262626"/>
                </a:solidFill>
                <a:effectLst/>
                <a:latin typeface="Open sans"/>
              </a:rPr>
              <a:t>Mars 2021</a:t>
            </a:r>
            <a:br>
              <a:rPr lang="sv-SE" sz="1800" b="1" i="0" dirty="0">
                <a:solidFill>
                  <a:srgbClr val="262626"/>
                </a:solidFill>
                <a:effectLst/>
                <a:latin typeface="Open sans"/>
              </a:rPr>
            </a:br>
            <a:r>
              <a:rPr lang="sv-SE" sz="1800" b="0" i="0" dirty="0">
                <a:solidFill>
                  <a:srgbClr val="262626"/>
                </a:solidFill>
                <a:effectLst/>
                <a:latin typeface="Open sans"/>
              </a:rPr>
              <a:t>Ämnesspecifikt material till lärare i engelska, moderna språk </a:t>
            </a:r>
            <a:r>
              <a:rPr lang="sv-SE" sz="1800" dirty="0">
                <a:solidFill>
                  <a:srgbClr val="262626"/>
                </a:solidFill>
                <a:latin typeface="Open sans"/>
              </a:rPr>
              <a:t>och matematik </a:t>
            </a:r>
            <a:r>
              <a:rPr lang="sv-SE" sz="1800" b="0" i="0" dirty="0">
                <a:solidFill>
                  <a:srgbClr val="262626"/>
                </a:solidFill>
                <a:effectLst/>
                <a:latin typeface="Open sans"/>
              </a:rPr>
              <a:t>på gymnasial nivå.</a:t>
            </a:r>
          </a:p>
          <a:p>
            <a:endParaRPr lang="en-US" dirty="0"/>
          </a:p>
        </p:txBody>
      </p:sp>
      <p:pic>
        <p:nvPicPr>
          <p:cNvPr id="11" name="Bildobjekt 10">
            <a:extLst>
              <a:ext uri="{FF2B5EF4-FFF2-40B4-BE49-F238E27FC236}">
                <a16:creationId xmlns:a16="http://schemas.microsoft.com/office/drawing/2014/main" id="{833AE906-9CA0-4645-A770-00AB312333AD}"/>
              </a:ext>
            </a:extLst>
          </p:cNvPr>
          <p:cNvPicPr>
            <a:picLocks noChangeAspect="1"/>
          </p:cNvPicPr>
          <p:nvPr/>
        </p:nvPicPr>
        <p:blipFill>
          <a:blip r:embed="rId3"/>
          <a:stretch>
            <a:fillRect/>
          </a:stretch>
        </p:blipFill>
        <p:spPr>
          <a:xfrm>
            <a:off x="6863898" y="1759927"/>
            <a:ext cx="2280102" cy="3383573"/>
          </a:xfrm>
          <a:prstGeom prst="rect">
            <a:avLst/>
          </a:prstGeom>
        </p:spPr>
      </p:pic>
    </p:spTree>
    <p:extLst>
      <p:ext uri="{BB962C8B-B14F-4D97-AF65-F5344CB8AC3E}">
        <p14:creationId xmlns:p14="http://schemas.microsoft.com/office/powerpoint/2010/main" val="14544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5932800" cy="1278986"/>
          </a:xfrm>
        </p:spPr>
        <p:txBody>
          <a:bodyPr/>
          <a:lstStyle/>
          <a:p>
            <a:r>
              <a:rPr lang="sv-SE" dirty="0"/>
              <a:t>Så här kommer vi att lägga upp implementeringsarbetet</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7999" y="1828315"/>
            <a:ext cx="4751701" cy="2838055"/>
          </a:xfrm>
        </p:spPr>
        <p:txBody>
          <a:bodyPr>
            <a:normAutofit/>
          </a:bodyPr>
          <a:lstStyle/>
          <a:p>
            <a:pPr marL="0" indent="0">
              <a:buNone/>
            </a:pPr>
            <a:endParaRPr lang="sv-SE" sz="1800" dirty="0"/>
          </a:p>
          <a:p>
            <a:pPr marL="0" indent="0">
              <a:buNone/>
            </a:pPr>
            <a:r>
              <a:rPr lang="sv-SE" sz="1800" i="1" dirty="0"/>
              <a:t>Komplettera med bilder som beskriver och synliggör ert eget arbete och de resurser som krävs för arbetet.</a:t>
            </a:r>
          </a:p>
        </p:txBody>
      </p:sp>
      <p:pic>
        <p:nvPicPr>
          <p:cNvPr id="4" name="Bildobjekt 3" descr="En bild som visar skjorta, klocka&#10;&#10;Automatiskt genererad beskrivning">
            <a:extLst>
              <a:ext uri="{FF2B5EF4-FFF2-40B4-BE49-F238E27FC236}">
                <a16:creationId xmlns:a16="http://schemas.microsoft.com/office/drawing/2014/main" id="{196FFCD4-7C28-4633-9D41-C6B64B5FF9FA}"/>
              </a:ext>
            </a:extLst>
          </p:cNvPr>
          <p:cNvPicPr>
            <a:picLocks noChangeAspect="1"/>
          </p:cNvPicPr>
          <p:nvPr/>
        </p:nvPicPr>
        <p:blipFill>
          <a:blip r:embed="rId3"/>
          <a:stretch>
            <a:fillRect/>
          </a:stretch>
        </p:blipFill>
        <p:spPr>
          <a:xfrm flipH="1">
            <a:off x="6920904" y="1585913"/>
            <a:ext cx="2324487" cy="3572382"/>
          </a:xfrm>
          <a:prstGeom prst="rect">
            <a:avLst/>
          </a:prstGeom>
        </p:spPr>
      </p:pic>
    </p:spTree>
    <p:extLst>
      <p:ext uri="{BB962C8B-B14F-4D97-AF65-F5344CB8AC3E}">
        <p14:creationId xmlns:p14="http://schemas.microsoft.com/office/powerpoint/2010/main" val="3650491886"/>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6367</TotalTime>
  <Words>1158</Words>
  <Application>Microsoft Office PowerPoint</Application>
  <PresentationFormat>Bildspel på skärmen (16:9)</PresentationFormat>
  <Paragraphs>123</Paragraphs>
  <Slides>11</Slides>
  <Notes>11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11</vt:i4>
      </vt:variant>
    </vt:vector>
  </HeadingPairs>
  <TitlesOfParts>
    <vt:vector size="21" baseType="lpstr">
      <vt:lpstr>Arial</vt:lpstr>
      <vt:lpstr>Calibri</vt:lpstr>
      <vt:lpstr>Garamond</vt:lpstr>
      <vt:lpstr>Open sans</vt:lpstr>
      <vt:lpstr>Segoe UI</vt:lpstr>
      <vt:lpstr>source sans pro</vt:lpstr>
      <vt:lpstr>source sans pro</vt:lpstr>
      <vt:lpstr>Symbol</vt:lpstr>
      <vt:lpstr>Systemtypsnitt</vt:lpstr>
      <vt:lpstr>Office-tema</vt:lpstr>
      <vt:lpstr>Ändringar i kurs-  och ämnesplaner och yrkesprogram </vt:lpstr>
      <vt:lpstr>Undervisningen i centrum</vt:lpstr>
      <vt:lpstr>PowerPoint-presentation</vt:lpstr>
      <vt:lpstr>Syftet med ändringarna </vt:lpstr>
      <vt:lpstr>Vad är ändrat?</vt:lpstr>
      <vt:lpstr>Från när gäller ändringarna?</vt:lpstr>
      <vt:lpstr>Förändringar i yrkesprogram</vt:lpstr>
      <vt:lpstr>Material från Skolverket  – stöd för ert arbete </vt:lpstr>
      <vt:lpstr>Så här kommer vi att lägga upp implementeringsarbetet</vt:lpstr>
      <vt:lpstr>Återrapportering till nämnd/styrelse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Webbinarium för rektorer om ändringarna i kursplanerna</dc:title>
  <dc:creator>Helga Stensson</dc:creator>
  <cp:lastModifiedBy>Anna Blomqvist</cp:lastModifiedBy>
  <cp:revision>170</cp:revision>
  <cp:lastPrinted>2020-10-27T07:00:54Z</cp:lastPrinted>
  <dcterms:created xsi:type="dcterms:W3CDTF">2020-10-13T16:24:37Z</dcterms:created>
  <dcterms:modified xsi:type="dcterms:W3CDTF">2020-11-06T19:26:28Z</dcterms:modified>
</cp:coreProperties>
</file>