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1.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handoutMasterIdLst>
    <p:handoutMasterId r:id="rId18"/>
  </p:handoutMasterIdLst>
  <p:sldIdLst>
    <p:sldId id="256" r:id="rId2"/>
    <p:sldId id="307" r:id="rId3"/>
    <p:sldId id="308" r:id="rId4"/>
    <p:sldId id="309" r:id="rId5"/>
    <p:sldId id="312" r:id="rId6"/>
    <p:sldId id="315" r:id="rId7"/>
    <p:sldId id="317" r:id="rId8"/>
    <p:sldId id="319" r:id="rId9"/>
    <p:sldId id="323" r:id="rId10"/>
    <p:sldId id="324" r:id="rId11"/>
    <p:sldId id="321" r:id="rId12"/>
    <p:sldId id="320" r:id="rId13"/>
    <p:sldId id="325" r:id="rId14"/>
    <p:sldId id="314" r:id="rId15"/>
    <p:sldId id="269" r:id="rId16"/>
  </p:sldIdLst>
  <p:sldSz cx="9144000" cy="5143500" type="screen16x9"/>
  <p:notesSz cx="6858000" cy="9144000"/>
  <p:defaultText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lotte Baltzer" initials="CB" lastIdx="6" clrIdx="0">
    <p:extLst>
      <p:ext uri="{19B8F6BF-5375-455C-9EA6-DF929625EA0E}">
        <p15:presenceInfo xmlns:p15="http://schemas.microsoft.com/office/powerpoint/2012/main" userId="S::Charlotte.Baltzer@skolverket.se::abe22e74-e5ed-4f22-b1db-4206d024f886" providerId="AD"/>
      </p:ext>
    </p:extLst>
  </p:cmAuthor>
  <p:cmAuthor id="2" name="Mohima Mumin" initials="MM" lastIdx="8" clrIdx="1">
    <p:extLst>
      <p:ext uri="{19B8F6BF-5375-455C-9EA6-DF929625EA0E}">
        <p15:presenceInfo xmlns:p15="http://schemas.microsoft.com/office/powerpoint/2012/main" userId="S::Mohima.Mumin@skolverket.se::aa0c8b8a-d983-46a9-bd9b-ed1f0daeaa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928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87" autoAdjust="0"/>
    <p:restoredTop sz="74602" autoAdjust="0"/>
  </p:normalViewPr>
  <p:slideViewPr>
    <p:cSldViewPr snapToGrid="0" snapToObjects="1" showGuides="1">
      <p:cViewPr varScale="1">
        <p:scale>
          <a:sx n="125" d="100"/>
          <a:sy n="125" d="100"/>
        </p:scale>
        <p:origin x="1374" y="96"/>
      </p:cViewPr>
      <p:guideLst>
        <p:guide orient="horz" pos="1620"/>
        <p:guide pos="2880"/>
      </p:guideLst>
    </p:cSldViewPr>
  </p:slideViewPr>
  <p:notesTextViewPr>
    <p:cViewPr>
      <p:scale>
        <a:sx n="1" d="1"/>
        <a:sy n="1" d="1"/>
      </p:scale>
      <p:origin x="0" y="0"/>
    </p:cViewPr>
  </p:notesTextViewPr>
  <p:sorterViewPr>
    <p:cViewPr>
      <p:scale>
        <a:sx n="198" d="100"/>
        <a:sy n="198" d="100"/>
      </p:scale>
      <p:origin x="0" y="0"/>
    </p:cViewPr>
  </p:sorterViewPr>
  <p:notesViewPr>
    <p:cSldViewPr snapToGrid="0" snapToObjects="1" showGuides="1">
      <p:cViewPr varScale="1">
        <p:scale>
          <a:sx n="157" d="100"/>
          <a:sy n="157" d="100"/>
        </p:scale>
        <p:origin x="523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8BF6860C-D9E1-0E43-BD5B-A88943D9864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a:extLst>
              <a:ext uri="{FF2B5EF4-FFF2-40B4-BE49-F238E27FC236}">
                <a16:creationId xmlns:a16="http://schemas.microsoft.com/office/drawing/2014/main" id="{A2EEF2C6-D0E7-5147-A633-E4995EA5C33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B583644-23C7-5E41-8E7C-E1F860ABFD6B}" type="datetimeFigureOut">
              <a:rPr lang="sv-SE" smtClean="0"/>
              <a:t>2020-02-24</a:t>
            </a:fld>
            <a:endParaRPr lang="sv-SE" dirty="0"/>
          </a:p>
        </p:txBody>
      </p:sp>
      <p:sp>
        <p:nvSpPr>
          <p:cNvPr id="4" name="Platshållare för sidfot 3">
            <a:extLst>
              <a:ext uri="{FF2B5EF4-FFF2-40B4-BE49-F238E27FC236}">
                <a16:creationId xmlns:a16="http://schemas.microsoft.com/office/drawing/2014/main" id="{4824F16E-16AB-2E4D-90F4-9B89461ACA1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dirty="0"/>
          </a:p>
        </p:txBody>
      </p:sp>
      <p:sp>
        <p:nvSpPr>
          <p:cNvPr id="5" name="Platshållare för bildnummer 4">
            <a:extLst>
              <a:ext uri="{FF2B5EF4-FFF2-40B4-BE49-F238E27FC236}">
                <a16:creationId xmlns:a16="http://schemas.microsoft.com/office/drawing/2014/main" id="{AE6A9566-421D-F640-9EF9-5871BF7E295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A786FD3-8EB4-5246-AECA-2F73DEAF17A4}" type="slidenum">
              <a:rPr lang="sv-SE" smtClean="0"/>
              <a:t>‹#›</a:t>
            </a:fld>
            <a:endParaRPr lang="sv-SE" dirty="0"/>
          </a:p>
        </p:txBody>
      </p:sp>
    </p:spTree>
    <p:extLst>
      <p:ext uri="{BB962C8B-B14F-4D97-AF65-F5344CB8AC3E}">
        <p14:creationId xmlns:p14="http://schemas.microsoft.com/office/powerpoint/2010/main" val="21413098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36E370-FBCD-BD4F-B7EA-895AD44CA849}" type="datetimeFigureOut">
              <a:rPr lang="sv-SE" smtClean="0"/>
              <a:t>2020-02-24</a:t>
            </a:fld>
            <a:endParaRPr lang="sv-SE" dirty="0"/>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sv-SE"/>
              <a:t>Redigera format för bakgrundstext
Nivå två
Nivå tre
Nivå fyra
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00D094-F95C-3740-A37B-17005D23A530}" type="slidenum">
              <a:rPr lang="sv-SE" smtClean="0"/>
              <a:t>‹#›</a:t>
            </a:fld>
            <a:endParaRPr lang="sv-SE" dirty="0"/>
          </a:p>
        </p:txBody>
      </p:sp>
    </p:spTree>
    <p:extLst>
      <p:ext uri="{BB962C8B-B14F-4D97-AF65-F5344CB8AC3E}">
        <p14:creationId xmlns:p14="http://schemas.microsoft.com/office/powerpoint/2010/main" val="2928147784"/>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900" b="1" kern="1200" dirty="0">
                <a:solidFill>
                  <a:schemeClr val="tx1"/>
                </a:solidFill>
                <a:effectLst/>
                <a:latin typeface="+mn-lt"/>
                <a:ea typeface="+mn-ea"/>
                <a:cs typeface="+mn-cs"/>
              </a:rPr>
              <a:t>Kommunal tillsyn av fristående förskolor</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900" kern="1200" dirty="0">
                <a:solidFill>
                  <a:schemeClr val="tx1"/>
                </a:solidFill>
                <a:effectLst/>
                <a:latin typeface="+mn-lt"/>
                <a:ea typeface="+mn-ea"/>
                <a:cs typeface="+mn-cs"/>
              </a:rPr>
              <a:t>Denna presentation förklarar i korthet det kommunala tillsynsansvaret enligt skollagen samt begrepp som hör samman med detta uppdrag och med tillsyn i generell bemärkelse.  Presentationen ger också förslag på hur man skapar rutiner inom tillsynsuppdraget. </a:t>
            </a:r>
          </a:p>
          <a:p>
            <a:pPr marL="0" marR="0" lvl="0" indent="0" algn="l" defTabSz="685800" rtl="0" eaLnBrk="1" fontAlgn="auto" latinLnBrk="0" hangingPunct="1">
              <a:lnSpc>
                <a:spcPct val="100000"/>
              </a:lnSpc>
              <a:spcBef>
                <a:spcPts val="0"/>
              </a:spcBef>
              <a:spcAft>
                <a:spcPts val="0"/>
              </a:spcAft>
              <a:buClrTx/>
              <a:buSzTx/>
              <a:buFontTx/>
              <a:buNone/>
              <a:tabLst/>
              <a:defRPr/>
            </a:pPr>
            <a:endParaRPr lang="sv-SE" sz="900" b="1" kern="1200" dirty="0">
              <a:solidFill>
                <a:schemeClr val="tx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sv-SE" sz="900" b="1" kern="1200" dirty="0">
                <a:solidFill>
                  <a:schemeClr val="tx1"/>
                </a:solidFill>
                <a:effectLst/>
                <a:latin typeface="+mn-lt"/>
                <a:ea typeface="+mn-ea"/>
                <a:cs typeface="+mn-cs"/>
              </a:rPr>
              <a:t>Diskussionsfrågor</a:t>
            </a:r>
          </a:p>
          <a:p>
            <a:r>
              <a:rPr lang="sv-SE" sz="900" kern="1200" dirty="0">
                <a:solidFill>
                  <a:schemeClr val="tx1"/>
                </a:solidFill>
                <a:effectLst/>
                <a:latin typeface="+mn-lt"/>
                <a:ea typeface="+mn-ea"/>
                <a:cs typeface="+mn-cs"/>
              </a:rPr>
              <a:t>I presentationen finns avslutningsvis diskussionsfrågor.</a:t>
            </a:r>
            <a:endParaRPr lang="sv-SE" dirty="0"/>
          </a:p>
          <a:p>
            <a:endParaRPr lang="sv-SE" sz="900" kern="1200" dirty="0">
              <a:solidFill>
                <a:schemeClr val="tx1"/>
              </a:solidFill>
              <a:effectLst/>
              <a:latin typeface="+mn-lt"/>
              <a:ea typeface="+mn-ea"/>
              <a:cs typeface="+mn-cs"/>
            </a:endParaRPr>
          </a:p>
          <a:p>
            <a:r>
              <a:rPr lang="sv-SE" sz="900" b="1" kern="1200" dirty="0">
                <a:solidFill>
                  <a:schemeClr val="tx1"/>
                </a:solidFill>
                <a:effectLst/>
                <a:latin typeface="+mn-lt"/>
                <a:ea typeface="+mn-ea"/>
                <a:cs typeface="+mn-cs"/>
              </a:rPr>
              <a:t>Förslag på dokumentmallar för tillsynsprocessen bifogas liksom exempel från Skolinspektionens granskningsbeslut. Se bilagor.</a:t>
            </a:r>
          </a:p>
        </p:txBody>
      </p:sp>
      <p:sp>
        <p:nvSpPr>
          <p:cNvPr id="4" name="Platshållare för bildnummer 3"/>
          <p:cNvSpPr>
            <a:spLocks noGrp="1"/>
          </p:cNvSpPr>
          <p:nvPr>
            <p:ph type="sldNum" sz="quarter" idx="5"/>
          </p:nvPr>
        </p:nvSpPr>
        <p:spPr/>
        <p:txBody>
          <a:bodyPr/>
          <a:lstStyle/>
          <a:p>
            <a:fld id="{9600D094-F95C-3740-A37B-17005D23A530}" type="slidenum">
              <a:rPr lang="sv-SE" smtClean="0"/>
              <a:t>1</a:t>
            </a:fld>
            <a:endParaRPr lang="sv-SE" dirty="0"/>
          </a:p>
        </p:txBody>
      </p:sp>
    </p:spTree>
    <p:extLst>
      <p:ext uri="{BB962C8B-B14F-4D97-AF65-F5344CB8AC3E}">
        <p14:creationId xmlns:p14="http://schemas.microsoft.com/office/powerpoint/2010/main" val="12240519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b="0" dirty="0"/>
              <a:t> Nedan ges ett exempel på </a:t>
            </a:r>
            <a:r>
              <a:rPr lang="sv-SE" b="0" i="1" dirty="0"/>
              <a:t>avstående från ingripande. </a:t>
            </a:r>
          </a:p>
          <a:p>
            <a:pPr marL="0" marR="0" lvl="0" indent="0" algn="l" defTabSz="685800" rtl="0" eaLnBrk="1" fontAlgn="auto" latinLnBrk="0" hangingPunct="1">
              <a:lnSpc>
                <a:spcPct val="100000"/>
              </a:lnSpc>
              <a:spcBef>
                <a:spcPts val="0"/>
              </a:spcBef>
              <a:spcAft>
                <a:spcPts val="0"/>
              </a:spcAft>
              <a:buClrTx/>
              <a:buSzTx/>
              <a:buFontTx/>
              <a:buNone/>
              <a:tabLst/>
              <a:defRPr/>
            </a:pPr>
            <a:endParaRPr lang="sv-SE" b="1" dirty="0"/>
          </a:p>
          <a:p>
            <a:pPr marL="0" marR="0" lvl="0" indent="0" algn="l" defTabSz="685800" rtl="0" eaLnBrk="1" fontAlgn="auto" latinLnBrk="0" hangingPunct="1">
              <a:lnSpc>
                <a:spcPct val="100000"/>
              </a:lnSpc>
              <a:spcBef>
                <a:spcPts val="0"/>
              </a:spcBef>
              <a:spcAft>
                <a:spcPts val="0"/>
              </a:spcAft>
              <a:buClrTx/>
              <a:buSzTx/>
              <a:buFontTx/>
              <a:buNone/>
              <a:tabLst/>
              <a:defRPr/>
            </a:pPr>
            <a:r>
              <a:rPr lang="sv-SE" b="1" dirty="0"/>
              <a:t>Exempel 3.</a:t>
            </a:r>
            <a:r>
              <a:rPr lang="sv-SE" dirty="0"/>
              <a:t> </a:t>
            </a:r>
            <a:r>
              <a:rPr lang="sv-SE" sz="900" b="0" i="0" u="none" strike="noStrike" kern="1200" baseline="0" dirty="0">
                <a:solidFill>
                  <a:schemeClr val="tx1"/>
                </a:solidFill>
                <a:latin typeface="+mn-lt"/>
                <a:ea typeface="+mn-ea"/>
                <a:cs typeface="+mn-cs"/>
              </a:rPr>
              <a:t>Nedanstående kursiverade text är ett utdrag ur ett beslut från Skolinspektionen. </a:t>
            </a:r>
            <a:r>
              <a:rPr lang="sv-SE" dirty="0"/>
              <a:t>Texten är ett exempel </a:t>
            </a:r>
            <a:r>
              <a:rPr lang="sv-SE" b="0" dirty="0"/>
              <a:t>på </a:t>
            </a:r>
            <a:r>
              <a:rPr lang="sv-SE" b="0" i="1" dirty="0"/>
              <a:t>avstående från ingripande </a:t>
            </a:r>
            <a:r>
              <a:rPr lang="sv-SE" b="0" dirty="0"/>
              <a:t>i en kommun.  </a:t>
            </a:r>
          </a:p>
          <a:p>
            <a:r>
              <a:rPr lang="sv-SE" sz="900" b="0" i="0" u="none" strike="noStrike" kern="1200" baseline="0" dirty="0">
                <a:solidFill>
                  <a:schemeClr val="tx1"/>
                </a:solidFill>
                <a:latin typeface="+mn-lt"/>
                <a:ea typeface="+mn-ea"/>
                <a:cs typeface="+mn-cs"/>
              </a:rPr>
              <a:t>Skolinspektionens bedömning är att förskolorna i denna kommun i stort uppfyller kraven i författningarna och avstår från ingripande. Skolinspektionen påtalar dock kommunens skyldighet att erbjuda plats för barn i förskola inom loppet av fyra månader.</a:t>
            </a:r>
          </a:p>
          <a:p>
            <a:endParaRPr lang="sv-SE" sz="900" b="0" i="1" u="none" strike="noStrike" kern="1200" baseline="0" dirty="0">
              <a:solidFill>
                <a:schemeClr val="tx1"/>
              </a:solidFill>
              <a:latin typeface="+mn-lt"/>
              <a:ea typeface="+mn-ea"/>
              <a:cs typeface="+mn-cs"/>
            </a:endParaRPr>
          </a:p>
          <a:p>
            <a:r>
              <a:rPr lang="sv-SE" sz="900" b="1" i="1" u="none" strike="noStrike" kern="1200" baseline="0" dirty="0">
                <a:solidFill>
                  <a:schemeClr val="tx1"/>
                </a:solidFill>
                <a:latin typeface="+mn-lt"/>
                <a:ea typeface="+mn-ea"/>
                <a:cs typeface="+mn-cs"/>
              </a:rPr>
              <a:t>Beslut för förskola efter tillsyn i kommunen</a:t>
            </a:r>
          </a:p>
          <a:p>
            <a:r>
              <a:rPr lang="sv-SE" sz="900" b="0" i="0" u="none" strike="noStrike" kern="1200" baseline="0" dirty="0">
                <a:solidFill>
                  <a:schemeClr val="tx1"/>
                </a:solidFill>
                <a:latin typeface="+mn-lt"/>
                <a:ea typeface="+mn-ea"/>
                <a:cs typeface="+mn-cs"/>
              </a:rPr>
              <a:t>	</a:t>
            </a:r>
          </a:p>
          <a:p>
            <a:r>
              <a:rPr lang="sv-SE" sz="900" b="1" i="1" u="none" strike="noStrike" kern="1200" baseline="0" dirty="0">
                <a:solidFill>
                  <a:schemeClr val="tx1"/>
                </a:solidFill>
                <a:latin typeface="+mn-lt"/>
                <a:ea typeface="+mn-ea"/>
                <a:cs typeface="+mn-cs"/>
              </a:rPr>
              <a:t>Skolinspektionens beslut </a:t>
            </a:r>
            <a:endParaRPr lang="sv-SE" sz="900" b="0" i="1" u="none" strike="noStrike" kern="1200" baseline="0" dirty="0">
              <a:solidFill>
                <a:schemeClr val="tx1"/>
              </a:solidFill>
              <a:latin typeface="+mn-lt"/>
              <a:ea typeface="+mn-ea"/>
              <a:cs typeface="+mn-cs"/>
            </a:endParaRPr>
          </a:p>
          <a:p>
            <a:r>
              <a:rPr lang="sv-SE" sz="900" b="1" i="1" u="none" strike="noStrike" kern="1200" baseline="0" dirty="0">
                <a:solidFill>
                  <a:schemeClr val="tx1"/>
                </a:solidFill>
                <a:latin typeface="+mn-lt"/>
                <a:ea typeface="+mn-ea"/>
                <a:cs typeface="+mn-cs"/>
              </a:rPr>
              <a:t>Avstående från ingripande </a:t>
            </a:r>
            <a:endParaRPr lang="sv-SE" sz="900" b="0" i="1" u="none" strike="noStrike" kern="1200" baseline="0" dirty="0">
              <a:solidFill>
                <a:schemeClr val="tx1"/>
              </a:solidFill>
              <a:latin typeface="+mn-lt"/>
              <a:ea typeface="+mn-ea"/>
              <a:cs typeface="+mn-cs"/>
            </a:endParaRPr>
          </a:p>
          <a:p>
            <a:r>
              <a:rPr lang="sv-SE" sz="900" b="0" i="1" u="none" strike="noStrike" kern="1200" baseline="0" dirty="0">
                <a:solidFill>
                  <a:schemeClr val="tx1"/>
                </a:solidFill>
                <a:latin typeface="+mn-lt"/>
                <a:ea typeface="+mn-ea"/>
                <a:cs typeface="+mn-cs"/>
              </a:rPr>
              <a:t>Skolinspektionen har funnit följande brist, men avstår med stöd av 26 kap. 12 § skollagen (2010:800) från att ingripa. </a:t>
            </a:r>
          </a:p>
          <a:p>
            <a:endParaRPr lang="sv-SE" sz="900" b="0" i="1" u="none" strike="noStrike" kern="1200" baseline="0" dirty="0">
              <a:solidFill>
                <a:schemeClr val="tx1"/>
              </a:solidFill>
              <a:latin typeface="+mn-lt"/>
              <a:ea typeface="+mn-ea"/>
              <a:cs typeface="+mn-cs"/>
            </a:endParaRPr>
          </a:p>
          <a:p>
            <a:r>
              <a:rPr lang="sv-SE" sz="900" b="1" i="1" u="none" strike="noStrike" kern="1200" baseline="0" dirty="0">
                <a:solidFill>
                  <a:schemeClr val="tx1"/>
                </a:solidFill>
                <a:latin typeface="+mn-lt"/>
                <a:ea typeface="+mn-ea"/>
                <a:cs typeface="+mn-cs"/>
              </a:rPr>
              <a:t>Åtgärder </a:t>
            </a:r>
            <a:endParaRPr lang="sv-SE" sz="900" b="0" i="1" u="none" strike="noStrike" kern="1200" baseline="0" dirty="0">
              <a:solidFill>
                <a:schemeClr val="tx1"/>
              </a:solidFill>
              <a:latin typeface="+mn-lt"/>
              <a:ea typeface="+mn-ea"/>
              <a:cs typeface="+mn-cs"/>
            </a:endParaRPr>
          </a:p>
          <a:p>
            <a:r>
              <a:rPr lang="sv-SE" sz="900" b="0" i="1" u="none" strike="noStrike" kern="1200" baseline="0" dirty="0">
                <a:solidFill>
                  <a:schemeClr val="tx1"/>
                </a:solidFill>
                <a:latin typeface="+mn-lt"/>
                <a:ea typeface="+mn-ea"/>
                <a:cs typeface="+mn-cs"/>
              </a:rPr>
              <a:t>Kommunen ska se till att erbjuda plats i förskolan inom fyra månader till de barn som har rätt till förskoleplats. </a:t>
            </a:r>
          </a:p>
          <a:p>
            <a:endParaRPr lang="sv-SE" sz="900" b="0" i="1" u="none" strike="noStrike" kern="1200" baseline="0" dirty="0">
              <a:solidFill>
                <a:schemeClr val="tx1"/>
              </a:solidFill>
              <a:latin typeface="+mn-lt"/>
              <a:ea typeface="+mn-ea"/>
              <a:cs typeface="+mn-cs"/>
            </a:endParaRPr>
          </a:p>
          <a:p>
            <a:r>
              <a:rPr lang="sv-SE" sz="900" b="1" i="1" u="none" strike="noStrike" kern="1200" baseline="0" dirty="0">
                <a:solidFill>
                  <a:schemeClr val="tx1"/>
                </a:solidFill>
                <a:latin typeface="+mn-lt"/>
                <a:ea typeface="+mn-ea"/>
                <a:cs typeface="+mn-cs"/>
              </a:rPr>
              <a:t>Bedömning </a:t>
            </a:r>
            <a:endParaRPr lang="sv-SE" sz="900" b="0" i="1" u="none" strike="noStrike" kern="1200" baseline="0" dirty="0">
              <a:solidFill>
                <a:schemeClr val="tx1"/>
              </a:solidFill>
              <a:latin typeface="+mn-lt"/>
              <a:ea typeface="+mn-ea"/>
              <a:cs typeface="+mn-cs"/>
            </a:endParaRPr>
          </a:p>
          <a:p>
            <a:r>
              <a:rPr lang="sv-SE" sz="900" b="0" i="1" u="none" strike="noStrike" kern="1200" baseline="0" dirty="0">
                <a:solidFill>
                  <a:schemeClr val="tx1"/>
                </a:solidFill>
                <a:latin typeface="+mn-lt"/>
                <a:ea typeface="+mn-ea"/>
                <a:cs typeface="+mn-cs"/>
              </a:rPr>
              <a:t>Skolinspektionens utredning visar att utbildningen vid kommunens förskolor till stor del uppfyller författningarnas krav. Kommunen behöver se till att förskolorna erbjuder förskoleplats inom fyra månader till de barn som har rätt till förskoleplats. </a:t>
            </a:r>
          </a:p>
          <a:p>
            <a:endParaRPr lang="sv-SE" i="1" dirty="0"/>
          </a:p>
          <a:p>
            <a:pPr marL="0" marR="0" lvl="0" indent="0" algn="l" defTabSz="685800" rtl="0" eaLnBrk="1" fontAlgn="auto" latinLnBrk="0" hangingPunct="1">
              <a:lnSpc>
                <a:spcPct val="100000"/>
              </a:lnSpc>
              <a:spcBef>
                <a:spcPts val="0"/>
              </a:spcBef>
              <a:spcAft>
                <a:spcPts val="0"/>
              </a:spcAft>
              <a:buClrTx/>
              <a:buSzTx/>
              <a:buFontTx/>
              <a:buNone/>
              <a:tabLst/>
              <a:defRPr/>
            </a:pPr>
            <a:r>
              <a:rPr lang="sv-SE" b="1" dirty="0"/>
              <a:t>För att ta del av det fullständiga beslutet från Skolinspektionen, se bilaga i de exempel som bifogas denna presentation. Ytterligare två exempel på Skolinspektionens beslut som avser avstående från ingripande bifogas i materialet i bilagor.</a:t>
            </a:r>
            <a:endParaRPr lang="sv-SE" dirty="0"/>
          </a:p>
          <a:p>
            <a:endParaRPr lang="sv-SE" i="1" dirty="0"/>
          </a:p>
        </p:txBody>
      </p:sp>
      <p:sp>
        <p:nvSpPr>
          <p:cNvPr id="4" name="Platshållare för bildnummer 3"/>
          <p:cNvSpPr>
            <a:spLocks noGrp="1"/>
          </p:cNvSpPr>
          <p:nvPr>
            <p:ph type="sldNum" sz="quarter" idx="5"/>
          </p:nvPr>
        </p:nvSpPr>
        <p:spPr/>
        <p:txBody>
          <a:bodyPr/>
          <a:lstStyle/>
          <a:p>
            <a:fld id="{9600D094-F95C-3740-A37B-17005D23A530}" type="slidenum">
              <a:rPr lang="sv-SE" smtClean="0"/>
              <a:t>10</a:t>
            </a:fld>
            <a:endParaRPr lang="sv-SE" dirty="0"/>
          </a:p>
        </p:txBody>
      </p:sp>
    </p:spTree>
    <p:extLst>
      <p:ext uri="{BB962C8B-B14F-4D97-AF65-F5344CB8AC3E}">
        <p14:creationId xmlns:p14="http://schemas.microsoft.com/office/powerpoint/2010/main" val="23704365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b="1" dirty="0"/>
              <a:t>Avslutningsvis ges ett exempel på </a:t>
            </a:r>
            <a:r>
              <a:rPr lang="sv-SE" b="1" i="1" dirty="0"/>
              <a:t>återkallelse av godkännande. </a:t>
            </a:r>
            <a:r>
              <a:rPr lang="sv-SE" b="1" i="0" dirty="0"/>
              <a:t> OBS! Detta exempel gäller en grundskola. Vi valde att ta med detta exempel för att illustrera hur en återkallelse kan formuleras även om beslutet inte berör en förskola.  </a:t>
            </a:r>
          </a:p>
          <a:p>
            <a:pPr marL="0" marR="0" lvl="0" indent="0" algn="l" defTabSz="6858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685800" rtl="0" eaLnBrk="1" fontAlgn="auto" latinLnBrk="0" hangingPunct="1">
              <a:lnSpc>
                <a:spcPct val="100000"/>
              </a:lnSpc>
              <a:spcBef>
                <a:spcPts val="0"/>
              </a:spcBef>
              <a:spcAft>
                <a:spcPts val="0"/>
              </a:spcAft>
              <a:buClrTx/>
              <a:buSzTx/>
              <a:buFontTx/>
              <a:buNone/>
              <a:tabLst/>
              <a:defRPr/>
            </a:pPr>
            <a:r>
              <a:rPr lang="sv-SE" b="1" dirty="0"/>
              <a:t>Exempel 4.</a:t>
            </a:r>
            <a:r>
              <a:rPr lang="sv-SE" dirty="0"/>
              <a:t> </a:t>
            </a:r>
            <a:r>
              <a:rPr lang="sv-SE" sz="900" b="0" i="0" u="none" strike="noStrike" kern="1200" baseline="0" dirty="0">
                <a:solidFill>
                  <a:schemeClr val="tx1"/>
                </a:solidFill>
                <a:latin typeface="+mn-lt"/>
                <a:ea typeface="+mn-ea"/>
                <a:cs typeface="+mn-cs"/>
              </a:rPr>
              <a:t>Nedanstående kursiverade text är ett utdrag ur ett beslut från Skolinspektionen. </a:t>
            </a:r>
            <a:r>
              <a:rPr lang="sv-SE" dirty="0"/>
              <a:t>Texten är ett exempel </a:t>
            </a:r>
            <a:r>
              <a:rPr lang="sv-SE" b="0" dirty="0"/>
              <a:t>på en återkallelse av godkännande som gäller en enskild huvudmans skolverksamhet. Grunden för beslutet är att huvudmannen brister i ansvar för verksamhetens centrala delar samt saknar insikt i författningar som gäller Skolväsendet. </a:t>
            </a:r>
          </a:p>
          <a:p>
            <a:pPr marL="0" marR="0" lvl="0" indent="0" algn="l" defTabSz="685800" rtl="0" eaLnBrk="1" fontAlgn="auto" latinLnBrk="0" hangingPunct="1">
              <a:lnSpc>
                <a:spcPct val="100000"/>
              </a:lnSpc>
              <a:spcBef>
                <a:spcPts val="0"/>
              </a:spcBef>
              <a:spcAft>
                <a:spcPts val="0"/>
              </a:spcAft>
              <a:buClrTx/>
              <a:buSzTx/>
              <a:buFontTx/>
              <a:buNone/>
              <a:tabLst/>
              <a:defRPr/>
            </a:pPr>
            <a:endParaRPr lang="sv-SE" b="0" dirty="0"/>
          </a:p>
          <a:p>
            <a:pPr marL="0" marR="0" lvl="0" indent="0" algn="l" defTabSz="685800" rtl="0" eaLnBrk="1" fontAlgn="auto" latinLnBrk="0" hangingPunct="1">
              <a:lnSpc>
                <a:spcPct val="100000"/>
              </a:lnSpc>
              <a:spcBef>
                <a:spcPts val="0"/>
              </a:spcBef>
              <a:spcAft>
                <a:spcPts val="0"/>
              </a:spcAft>
              <a:buClrTx/>
              <a:buSzTx/>
              <a:buFontTx/>
              <a:buNone/>
              <a:tabLst/>
              <a:defRPr/>
            </a:pPr>
            <a:r>
              <a:rPr lang="sv-SE" b="1" i="1" dirty="0"/>
              <a:t>Beslut återkallelse av godkännande efter tillsyn  </a:t>
            </a:r>
          </a:p>
          <a:p>
            <a:pPr marL="0" marR="0" lvl="0" indent="0" algn="l" defTabSz="685800" rtl="0" eaLnBrk="1" fontAlgn="auto" latinLnBrk="0" hangingPunct="1">
              <a:lnSpc>
                <a:spcPct val="100000"/>
              </a:lnSpc>
              <a:spcBef>
                <a:spcPts val="0"/>
              </a:spcBef>
              <a:spcAft>
                <a:spcPts val="0"/>
              </a:spcAft>
              <a:buClrTx/>
              <a:buSzTx/>
              <a:buFontTx/>
              <a:buNone/>
              <a:tabLst/>
              <a:defRPr/>
            </a:pPr>
            <a:r>
              <a:rPr lang="sv-SE" b="0" i="1" dirty="0"/>
              <a:t>Skolinspektionen återkallar med stöd av 26 kap. 13 § skollagen (2010:800) godkännandet av xxx som huvudman belägen i xxx kommun. /…/ </a:t>
            </a:r>
          </a:p>
          <a:p>
            <a:pPr marL="0" marR="0" lvl="0" indent="0" algn="l" defTabSz="685800" rtl="0" eaLnBrk="1" fontAlgn="auto" latinLnBrk="0" hangingPunct="1">
              <a:lnSpc>
                <a:spcPct val="100000"/>
              </a:lnSpc>
              <a:spcBef>
                <a:spcPts val="0"/>
              </a:spcBef>
              <a:spcAft>
                <a:spcPts val="0"/>
              </a:spcAft>
              <a:buClrTx/>
              <a:buSzTx/>
              <a:buFontTx/>
              <a:buNone/>
              <a:tabLst/>
              <a:defRPr/>
            </a:pPr>
            <a:endParaRPr lang="sv-SE" b="0" i="1" dirty="0"/>
          </a:p>
          <a:p>
            <a:pPr marL="0" marR="0" lvl="0" indent="0" algn="l" defTabSz="685800" rtl="0" eaLnBrk="1" fontAlgn="auto" latinLnBrk="0" hangingPunct="1">
              <a:lnSpc>
                <a:spcPct val="100000"/>
              </a:lnSpc>
              <a:spcBef>
                <a:spcPts val="0"/>
              </a:spcBef>
              <a:spcAft>
                <a:spcPts val="0"/>
              </a:spcAft>
              <a:buClrTx/>
              <a:buSzTx/>
              <a:buFontTx/>
              <a:buNone/>
              <a:tabLst/>
              <a:defRPr/>
            </a:pPr>
            <a:r>
              <a:rPr lang="sv-SE" b="1" i="1" dirty="0"/>
              <a:t>Motivering till återkallelse</a:t>
            </a:r>
          </a:p>
          <a:p>
            <a:pPr marL="0" marR="0" lvl="0" indent="0" algn="l" defTabSz="685800" rtl="0" eaLnBrk="1" fontAlgn="auto" latinLnBrk="0" hangingPunct="1">
              <a:lnSpc>
                <a:spcPct val="100000"/>
              </a:lnSpc>
              <a:spcBef>
                <a:spcPts val="0"/>
              </a:spcBef>
              <a:spcAft>
                <a:spcPts val="0"/>
              </a:spcAft>
              <a:buClrTx/>
              <a:buSzTx/>
              <a:buFontTx/>
              <a:buNone/>
              <a:tabLst/>
              <a:defRPr/>
            </a:pPr>
            <a:r>
              <a:rPr lang="sv-SE" b="0" i="1" dirty="0"/>
              <a:t>/…/ De brister som fanns i verksamheten i samband med Skolinspektionens beslut om föreläggande vid vite den 16 mars 2018 kvarstår i princip som helhet. Dessutom har ytterligare brister iakttagits och konstaterats. Skolinspektion bedömer att omfattningen av bristerna leder till så pass allvarliga missförhållanden att Skolinspektionen återkallar godkännandet /…/. Skolinspektionen har vid uppföljningen av ärendet, bland annat genom intervjuer, ingiven dokumentation och annan empiri, kunnat konstatera att huvudmannen fortsatt i centrala delar saknar den insikt i författningarna som krävs och som följer med ett godkännande att bedriva utbildning inom Skolväsendet. </a:t>
            </a:r>
          </a:p>
          <a:p>
            <a:pPr marL="0" marR="0" lvl="0" indent="0" algn="l" defTabSz="685800" rtl="0" eaLnBrk="1" fontAlgn="auto" latinLnBrk="0" hangingPunct="1">
              <a:lnSpc>
                <a:spcPct val="100000"/>
              </a:lnSpc>
              <a:spcBef>
                <a:spcPts val="0"/>
              </a:spcBef>
              <a:spcAft>
                <a:spcPts val="0"/>
              </a:spcAft>
              <a:buClrTx/>
              <a:buSzTx/>
              <a:buFontTx/>
              <a:buNone/>
              <a:tabLst/>
              <a:defRPr/>
            </a:pPr>
            <a:endParaRPr lang="sv-SE" b="0" i="1" dirty="0"/>
          </a:p>
          <a:p>
            <a:pPr marL="0" marR="0" lvl="0" indent="0" algn="l" defTabSz="685800" rtl="0" eaLnBrk="1" fontAlgn="auto" latinLnBrk="0" hangingPunct="1">
              <a:lnSpc>
                <a:spcPct val="100000"/>
              </a:lnSpc>
              <a:spcBef>
                <a:spcPts val="0"/>
              </a:spcBef>
              <a:spcAft>
                <a:spcPts val="0"/>
              </a:spcAft>
              <a:buClrTx/>
              <a:buSzTx/>
              <a:buFontTx/>
              <a:buNone/>
              <a:tabLst/>
              <a:defRPr/>
            </a:pPr>
            <a:r>
              <a:rPr lang="sv-SE" b="1" dirty="0"/>
              <a:t>För att ta del av det fullständiga beslutet från Skolinspektionen, se bilaga i de exempel som bifogas denna presentation.  </a:t>
            </a:r>
            <a:endParaRPr lang="sv-SE" dirty="0"/>
          </a:p>
          <a:p>
            <a:pPr marL="0" marR="0" lvl="0" indent="0" algn="l" defTabSz="685800" rtl="0" eaLnBrk="1" fontAlgn="auto" latinLnBrk="0" hangingPunct="1">
              <a:lnSpc>
                <a:spcPct val="100000"/>
              </a:lnSpc>
              <a:spcBef>
                <a:spcPts val="0"/>
              </a:spcBef>
              <a:spcAft>
                <a:spcPts val="0"/>
              </a:spcAft>
              <a:buClrTx/>
              <a:buSzTx/>
              <a:buFontTx/>
              <a:buNone/>
              <a:tabLst/>
              <a:defRPr/>
            </a:pPr>
            <a:endParaRPr lang="sv-SE" b="0" i="1" dirty="0"/>
          </a:p>
          <a:p>
            <a:pPr marL="0" marR="0" lvl="0" indent="0" algn="l" defTabSz="685800" rtl="0" eaLnBrk="1" fontAlgn="auto" latinLnBrk="0" hangingPunct="1">
              <a:lnSpc>
                <a:spcPct val="100000"/>
              </a:lnSpc>
              <a:spcBef>
                <a:spcPts val="0"/>
              </a:spcBef>
              <a:spcAft>
                <a:spcPts val="0"/>
              </a:spcAft>
              <a:buClrTx/>
              <a:buSzTx/>
              <a:buFontTx/>
              <a:buNone/>
              <a:tabLst/>
              <a:defRPr/>
            </a:pPr>
            <a:endParaRPr lang="sv-SE" b="0" i="1" dirty="0"/>
          </a:p>
        </p:txBody>
      </p:sp>
      <p:sp>
        <p:nvSpPr>
          <p:cNvPr id="4" name="Platshållare för bildnummer 3"/>
          <p:cNvSpPr>
            <a:spLocks noGrp="1"/>
          </p:cNvSpPr>
          <p:nvPr>
            <p:ph type="sldNum" sz="quarter" idx="5"/>
          </p:nvPr>
        </p:nvSpPr>
        <p:spPr/>
        <p:txBody>
          <a:bodyPr/>
          <a:lstStyle/>
          <a:p>
            <a:fld id="{9600D094-F95C-3740-A37B-17005D23A530}" type="slidenum">
              <a:rPr lang="sv-SE" smtClean="0"/>
              <a:t>11</a:t>
            </a:fld>
            <a:endParaRPr lang="sv-SE" dirty="0"/>
          </a:p>
        </p:txBody>
      </p:sp>
    </p:spTree>
    <p:extLst>
      <p:ext uri="{BB962C8B-B14F-4D97-AF65-F5344CB8AC3E}">
        <p14:creationId xmlns:p14="http://schemas.microsoft.com/office/powerpoint/2010/main" val="154636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 </a:t>
            </a:r>
          </a:p>
        </p:txBody>
      </p:sp>
      <p:sp>
        <p:nvSpPr>
          <p:cNvPr id="4" name="Platshållare för bildnummer 3"/>
          <p:cNvSpPr>
            <a:spLocks noGrp="1"/>
          </p:cNvSpPr>
          <p:nvPr>
            <p:ph type="sldNum" sz="quarter" idx="5"/>
          </p:nvPr>
        </p:nvSpPr>
        <p:spPr/>
        <p:txBody>
          <a:bodyPr/>
          <a:lstStyle/>
          <a:p>
            <a:fld id="{9600D094-F95C-3740-A37B-17005D23A530}" type="slidenum">
              <a:rPr lang="sv-SE" smtClean="0"/>
              <a:t>12</a:t>
            </a:fld>
            <a:endParaRPr lang="sv-SE" dirty="0"/>
          </a:p>
        </p:txBody>
      </p:sp>
    </p:spTree>
    <p:extLst>
      <p:ext uri="{BB962C8B-B14F-4D97-AF65-F5344CB8AC3E}">
        <p14:creationId xmlns:p14="http://schemas.microsoft.com/office/powerpoint/2010/main" val="24779266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 </a:t>
            </a:r>
          </a:p>
        </p:txBody>
      </p:sp>
      <p:sp>
        <p:nvSpPr>
          <p:cNvPr id="4" name="Platshållare för bildnummer 3"/>
          <p:cNvSpPr>
            <a:spLocks noGrp="1"/>
          </p:cNvSpPr>
          <p:nvPr>
            <p:ph type="sldNum" sz="quarter" idx="5"/>
          </p:nvPr>
        </p:nvSpPr>
        <p:spPr/>
        <p:txBody>
          <a:bodyPr/>
          <a:lstStyle/>
          <a:p>
            <a:fld id="{9600D094-F95C-3740-A37B-17005D23A530}" type="slidenum">
              <a:rPr lang="sv-SE" smtClean="0"/>
              <a:t>13</a:t>
            </a:fld>
            <a:endParaRPr lang="sv-SE" dirty="0"/>
          </a:p>
        </p:txBody>
      </p:sp>
    </p:spTree>
    <p:extLst>
      <p:ext uri="{BB962C8B-B14F-4D97-AF65-F5344CB8AC3E}">
        <p14:creationId xmlns:p14="http://schemas.microsoft.com/office/powerpoint/2010/main" val="22320685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Det kommunala tillsynsansvaret</a:t>
            </a:r>
          </a:p>
          <a:p>
            <a:r>
              <a:rPr lang="sv-SE" b="0" dirty="0"/>
              <a:t>För att en kommun ska kunna utföra sitt tillsynsansvar enligt skollagens reglering krävs att resurser och kompetens finns inom den kommunala förvaltningen och att tillsynsprocessen är känd och etablerad inom de fristående förskoleverksamheterna. Rutiner och dokument behöver utarbetas.</a:t>
            </a:r>
          </a:p>
          <a:p>
            <a:endParaRPr lang="sv-SE" dirty="0"/>
          </a:p>
          <a:p>
            <a:r>
              <a:rPr lang="sv-SE" b="1" dirty="0"/>
              <a:t>Det är viktigt att prata om detta uppdrag som inte är enkelt</a:t>
            </a:r>
            <a:r>
              <a:rPr lang="sv-SE" b="1"/>
              <a:t>!  </a:t>
            </a:r>
            <a:endParaRPr lang="sv-SE" b="1" dirty="0"/>
          </a:p>
        </p:txBody>
      </p:sp>
      <p:sp>
        <p:nvSpPr>
          <p:cNvPr id="4" name="Platshållare för bildnummer 3"/>
          <p:cNvSpPr>
            <a:spLocks noGrp="1"/>
          </p:cNvSpPr>
          <p:nvPr>
            <p:ph type="sldNum" sz="quarter" idx="5"/>
          </p:nvPr>
        </p:nvSpPr>
        <p:spPr/>
        <p:txBody>
          <a:bodyPr/>
          <a:lstStyle/>
          <a:p>
            <a:fld id="{9600D094-F95C-3740-A37B-17005D23A530}" type="slidenum">
              <a:rPr lang="sv-SE" smtClean="0"/>
              <a:t>14</a:t>
            </a:fld>
            <a:endParaRPr lang="sv-SE" dirty="0"/>
          </a:p>
        </p:txBody>
      </p:sp>
    </p:spTree>
    <p:extLst>
      <p:ext uri="{BB962C8B-B14F-4D97-AF65-F5344CB8AC3E}">
        <p14:creationId xmlns:p14="http://schemas.microsoft.com/office/powerpoint/2010/main" val="2773313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900" b="1" kern="1200" dirty="0">
                <a:solidFill>
                  <a:schemeClr val="tx1"/>
                </a:solidFill>
                <a:effectLst/>
                <a:latin typeface="+mn-lt"/>
                <a:ea typeface="+mn-ea"/>
                <a:cs typeface="+mn-cs"/>
              </a:rPr>
              <a:t>Tillsyn</a:t>
            </a:r>
          </a:p>
          <a:p>
            <a:r>
              <a:rPr lang="sv-SE" sz="900" kern="1200" dirty="0">
                <a:solidFill>
                  <a:schemeClr val="tx1"/>
                </a:solidFill>
                <a:effectLst/>
                <a:latin typeface="+mn-lt"/>
                <a:ea typeface="+mn-ea"/>
                <a:cs typeface="+mn-cs"/>
              </a:rPr>
              <a:t>Tillsyn ska genomföras i enlighet med bestämmelserna i skollagens 26:e kapitel. Tillsynens syfte är säkerställa att all utbildning inom skolväsendet motsvarar de krav som regleras i skollagen.</a:t>
            </a:r>
          </a:p>
          <a:p>
            <a:endParaRPr lang="sv-SE" sz="9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sv-SE" sz="900" b="0" dirty="0"/>
          </a:p>
          <a:p>
            <a:endParaRPr lang="sv-SE" dirty="0"/>
          </a:p>
        </p:txBody>
      </p:sp>
      <p:sp>
        <p:nvSpPr>
          <p:cNvPr id="4" name="Platshållare för bildnumm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9600D094-F95C-3740-A37B-17005D23A530}"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2</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4888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i="1" dirty="0"/>
              <a:t>Statens skolinspektion </a:t>
            </a:r>
            <a:r>
              <a:rPr lang="sv-SE" dirty="0"/>
              <a:t>har ett övergripande tillsynsansvar för hela skolväsendet. I detta tillsynsansvar ingår bland annat att kontrollera hur kommuner sköter sitt tillsynsansvar för enskilda huvudmän och fristående förskolor. (skollagen, kap. 26, 3 §). </a:t>
            </a:r>
          </a:p>
          <a:p>
            <a:endParaRPr lang="sv-SE" dirty="0"/>
          </a:p>
          <a:p>
            <a:endParaRPr lang="sv-SE" dirty="0"/>
          </a:p>
          <a:p>
            <a:r>
              <a:rPr lang="sv-SE" dirty="0"/>
              <a:t> </a:t>
            </a:r>
          </a:p>
          <a:p>
            <a:endParaRPr lang="sv-SE" dirty="0"/>
          </a:p>
          <a:p>
            <a:r>
              <a:rPr lang="sv-SE" dirty="0"/>
              <a:t> </a:t>
            </a:r>
          </a:p>
          <a:p>
            <a:r>
              <a:rPr lang="sv-SE" b="1" dirty="0"/>
              <a:t> </a:t>
            </a:r>
          </a:p>
        </p:txBody>
      </p:sp>
      <p:sp>
        <p:nvSpPr>
          <p:cNvPr id="4" name="Platshållare för bildnummer 3"/>
          <p:cNvSpPr>
            <a:spLocks noGrp="1"/>
          </p:cNvSpPr>
          <p:nvPr>
            <p:ph type="sldNum" sz="quarter" idx="5"/>
          </p:nvPr>
        </p:nvSpPr>
        <p:spPr/>
        <p:txBody>
          <a:bodyPr/>
          <a:lstStyle/>
          <a:p>
            <a:fld id="{9600D094-F95C-3740-A37B-17005D23A530}" type="slidenum">
              <a:rPr lang="sv-SE" smtClean="0"/>
              <a:t>3</a:t>
            </a:fld>
            <a:endParaRPr lang="sv-SE" dirty="0"/>
          </a:p>
        </p:txBody>
      </p:sp>
    </p:spTree>
    <p:extLst>
      <p:ext uri="{BB962C8B-B14F-4D97-AF65-F5344CB8AC3E}">
        <p14:creationId xmlns:p14="http://schemas.microsoft.com/office/powerpoint/2010/main" val="932027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900" b="1" kern="1200" dirty="0">
                <a:solidFill>
                  <a:schemeClr val="tx1"/>
                </a:solidFill>
                <a:latin typeface="+mn-lt"/>
                <a:ea typeface="+mn-ea"/>
                <a:cs typeface="+mn-cs"/>
              </a:rPr>
              <a:t>Kommunal tillsyn</a:t>
            </a:r>
            <a:endParaRPr lang="sv-SE" sz="900" kern="1200" dirty="0">
              <a:solidFill>
                <a:schemeClr val="tx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sv-SE" dirty="0"/>
              <a:t>En kommun har tillsynsansvar för de förskolor som kommunen godkänt enligt skollagens 2:a kapitel och 7:e paragraf. Detta beskrivs i kapitel 26 (se skollagen 26 kap. 4 §). </a:t>
            </a:r>
          </a:p>
          <a:p>
            <a:pPr marL="0" marR="0" lvl="0" indent="0" algn="l" defTabSz="6858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685800" rtl="0" eaLnBrk="1" fontAlgn="auto" latinLnBrk="0" hangingPunct="1">
              <a:lnSpc>
                <a:spcPct val="100000"/>
              </a:lnSpc>
              <a:spcBef>
                <a:spcPts val="0"/>
              </a:spcBef>
              <a:spcAft>
                <a:spcPts val="0"/>
              </a:spcAft>
              <a:buClrTx/>
              <a:buSzTx/>
              <a:buFontTx/>
              <a:buNone/>
              <a:tabLst/>
              <a:defRPr/>
            </a:pPr>
            <a:r>
              <a:rPr lang="sv-SE" dirty="0"/>
              <a:t>I skollagens 26:e kapitel paragraferna 6 till 7 beskrivs vidare att tillsynsmyndigheten (kommunen i detta fall) har rätt att få tillträde till byggnader och lokaler där verksamheten bedrivs, samt att verksamheten som är föremål för tillsyn är skyldig att lämna upplysningar och material som efterfrågas. </a:t>
            </a:r>
            <a:endParaRPr lang="sv-SE" b="1" dirty="0">
              <a:highlight>
                <a:srgbClr val="FFFF00"/>
              </a:highlight>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sv-SE" dirty="0">
              <a:highlight>
                <a:srgbClr val="FFFF00"/>
              </a:highlight>
            </a:endParaRPr>
          </a:p>
          <a:p>
            <a:endParaRPr lang="sv-SE" dirty="0"/>
          </a:p>
        </p:txBody>
      </p:sp>
      <p:sp>
        <p:nvSpPr>
          <p:cNvPr id="4" name="Platshållare för bildnummer 3"/>
          <p:cNvSpPr>
            <a:spLocks noGrp="1"/>
          </p:cNvSpPr>
          <p:nvPr>
            <p:ph type="sldNum" sz="quarter" idx="5"/>
          </p:nvPr>
        </p:nvSpPr>
        <p:spPr/>
        <p:txBody>
          <a:bodyPr/>
          <a:lstStyle/>
          <a:p>
            <a:fld id="{9600D094-F95C-3740-A37B-17005D23A530}" type="slidenum">
              <a:rPr lang="sv-SE" smtClean="0"/>
              <a:t>4</a:t>
            </a:fld>
            <a:endParaRPr lang="sv-SE" dirty="0"/>
          </a:p>
        </p:txBody>
      </p:sp>
    </p:spTree>
    <p:extLst>
      <p:ext uri="{BB962C8B-B14F-4D97-AF65-F5344CB8AC3E}">
        <p14:creationId xmlns:p14="http://schemas.microsoft.com/office/powerpoint/2010/main" val="2871257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900" b="0" kern="1200" dirty="0">
              <a:solidFill>
                <a:schemeClr val="tx1"/>
              </a:solidFill>
              <a:effectLst/>
              <a:latin typeface="+mn-lt"/>
              <a:ea typeface="+mn-ea"/>
              <a:cs typeface="+mn-cs"/>
            </a:endParaRPr>
          </a:p>
          <a:p>
            <a:r>
              <a:rPr lang="sv-SE" sz="900" b="1" kern="1200" dirty="0">
                <a:solidFill>
                  <a:schemeClr val="tx1"/>
                </a:solidFill>
                <a:effectLst/>
                <a:latin typeface="+mn-lt"/>
                <a:ea typeface="+mn-ea"/>
                <a:cs typeface="+mn-cs"/>
              </a:rPr>
              <a:t>Huvudmannens ansvar</a:t>
            </a:r>
          </a:p>
          <a:p>
            <a:r>
              <a:rPr lang="sv-SE" sz="900" kern="1200" dirty="0">
                <a:solidFill>
                  <a:schemeClr val="tx1"/>
                </a:solidFill>
                <a:effectLst/>
                <a:latin typeface="+mn-lt"/>
                <a:ea typeface="+mn-ea"/>
                <a:cs typeface="+mn-cs"/>
              </a:rPr>
              <a:t>Alla huvudmän för utbildning – i detta fall kommunala och enskilda huvudmän </a:t>
            </a:r>
            <a:r>
              <a:rPr lang="sv-SE" sz="900" b="0" kern="1200" dirty="0">
                <a:solidFill>
                  <a:schemeClr val="tx1"/>
                </a:solidFill>
                <a:effectLst/>
                <a:latin typeface="+mn-lt"/>
                <a:ea typeface="+mn-ea"/>
                <a:cs typeface="+mn-cs"/>
              </a:rPr>
              <a:t>- har ansvar för att utbildningen genomförs i enlighet med bestämmelserna i skollagen, föreskrifter som har meddelats med stöd av skollagen och de bestämmelser/ regler gällande utbildningen som kan finnas i andra lagar (se skollagen, 2 kap. 8 §).</a:t>
            </a:r>
          </a:p>
          <a:p>
            <a:r>
              <a:rPr lang="sv-SE" sz="900" b="0" kern="1200" dirty="0">
                <a:solidFill>
                  <a:schemeClr val="tx1"/>
                </a:solidFill>
                <a:effectLst/>
                <a:latin typeface="+mn-lt"/>
                <a:ea typeface="+mn-ea"/>
                <a:cs typeface="+mn-cs"/>
              </a:rPr>
              <a:t> </a:t>
            </a:r>
          </a:p>
          <a:p>
            <a:r>
              <a:rPr lang="sv-SE" sz="900" kern="1200" dirty="0">
                <a:solidFill>
                  <a:schemeClr val="tx1"/>
                </a:solidFill>
                <a:effectLst/>
                <a:latin typeface="+mn-lt"/>
                <a:ea typeface="+mn-ea"/>
                <a:cs typeface="+mn-cs"/>
              </a:rPr>
              <a:t>Huvudmannen ska ha ett kvalitetsarbete, det vill säga verksamheten ska följas upp, utvärderas och utvecklas så att de nationella målen för verksamheten uppfylls. (skollagen, 4 kap. 3 och 5 §§ ). </a:t>
            </a:r>
            <a:r>
              <a:rPr lang="sv-SE" sz="900" b="0" kern="1200" dirty="0">
                <a:solidFill>
                  <a:schemeClr val="tx1"/>
                </a:solidFill>
                <a:effectLst/>
                <a:highlight>
                  <a:srgbClr val="FFFF00"/>
                </a:highlight>
                <a:latin typeface="+mn-lt"/>
                <a:ea typeface="+mn-ea"/>
                <a:cs typeface="+mn-cs"/>
              </a:rPr>
              <a:t>På enhetsnivå innebär denna kvalitetsuppföljning att förskollärare och övrig personal ska medverka och att barn i förskolan och deras vårdnadshavare ska ges möjlighet att delta i arbetet. </a:t>
            </a:r>
          </a:p>
          <a:p>
            <a:r>
              <a:rPr lang="sv-SE" sz="900" b="0" kern="1200" dirty="0">
                <a:solidFill>
                  <a:schemeClr val="tx1"/>
                </a:solidFill>
                <a:effectLst/>
                <a:latin typeface="+mn-lt"/>
                <a:ea typeface="+mn-ea"/>
                <a:cs typeface="+mn-cs"/>
              </a:rPr>
              <a:t> </a:t>
            </a:r>
          </a:p>
          <a:p>
            <a:r>
              <a:rPr lang="sv-SE" sz="900" b="0" kern="1200" dirty="0">
                <a:solidFill>
                  <a:schemeClr val="tx1"/>
                </a:solidFill>
                <a:effectLst/>
                <a:latin typeface="+mn-lt"/>
                <a:ea typeface="+mn-ea"/>
                <a:cs typeface="+mn-cs"/>
              </a:rPr>
              <a:t>Vidare ansvarar huvudmannen för att utbildningen inom den egna verksamheten är likvärdig för alla som deltar i utbildning enligt skollagen oavsett var i landet den ges (se skollagen, 1 kap. 9 §) samt att den vilar på vetenskaplig grund och beprövad erfarenhet. ( se </a:t>
            </a:r>
            <a:r>
              <a:rPr lang="sv-SE" sz="900" kern="1200" dirty="0">
                <a:solidFill>
                  <a:schemeClr val="tx1"/>
                </a:solidFill>
                <a:effectLst/>
                <a:latin typeface="+mn-lt"/>
                <a:ea typeface="+mn-ea"/>
                <a:cs typeface="+mn-cs"/>
              </a:rPr>
              <a:t>skollagen, 1 kap. 5 §)</a:t>
            </a:r>
          </a:p>
          <a:p>
            <a:r>
              <a:rPr lang="sv-SE" sz="900" kern="1200" dirty="0">
                <a:solidFill>
                  <a:schemeClr val="tx1"/>
                </a:solidFill>
                <a:effectLst/>
                <a:latin typeface="+mn-lt"/>
                <a:ea typeface="+mn-ea"/>
                <a:cs typeface="+mn-cs"/>
              </a:rPr>
              <a:t> </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900" kern="1200" dirty="0">
                <a:solidFill>
                  <a:schemeClr val="tx1"/>
                </a:solidFill>
                <a:effectLst/>
                <a:highlight>
                  <a:srgbClr val="FFFF00"/>
                </a:highlight>
                <a:latin typeface="+mn-lt"/>
                <a:ea typeface="+mn-ea"/>
                <a:cs typeface="+mn-cs"/>
              </a:rPr>
              <a:t> </a:t>
            </a:r>
          </a:p>
          <a:p>
            <a:endParaRPr lang="sv-SE" sz="900" kern="1200" dirty="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5"/>
          </p:nvPr>
        </p:nvSpPr>
        <p:spPr/>
        <p:txBody>
          <a:bodyPr/>
          <a:lstStyle/>
          <a:p>
            <a:fld id="{9600D094-F95C-3740-A37B-17005D23A530}" type="slidenum">
              <a:rPr lang="sv-SE" smtClean="0"/>
              <a:t>5</a:t>
            </a:fld>
            <a:endParaRPr lang="sv-SE" dirty="0"/>
          </a:p>
        </p:txBody>
      </p:sp>
    </p:spTree>
    <p:extLst>
      <p:ext uri="{BB962C8B-B14F-4D97-AF65-F5344CB8AC3E}">
        <p14:creationId xmlns:p14="http://schemas.microsoft.com/office/powerpoint/2010/main" val="1857985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solidFill>
                  <a:srgbClr val="FF0000"/>
                </a:solidFill>
                <a:highlight>
                  <a:srgbClr val="FFFF00"/>
                </a:highlight>
              </a:rPr>
              <a:t>Tillsynen görs i fyra steg</a:t>
            </a:r>
          </a:p>
          <a:p>
            <a:pPr marL="228600" indent="-228600">
              <a:buFont typeface="+mj-lt"/>
              <a:buAutoNum type="arabicPeriod"/>
            </a:pPr>
            <a:r>
              <a:rPr lang="sv-SE" sz="900" b="0" kern="1200" dirty="0">
                <a:solidFill>
                  <a:srgbClr val="FF0000"/>
                </a:solidFill>
                <a:highlight>
                  <a:srgbClr val="FFFF00"/>
                </a:highlight>
                <a:latin typeface="+mn-lt"/>
                <a:ea typeface="+mn-ea"/>
                <a:cs typeface="+mn-cs"/>
              </a:rPr>
              <a:t>Dokumentgranskning</a:t>
            </a:r>
          </a:p>
          <a:p>
            <a:pPr marL="228600" indent="-228600">
              <a:buFont typeface="+mj-lt"/>
              <a:buAutoNum type="arabicPeriod"/>
            </a:pPr>
            <a:r>
              <a:rPr lang="sv-SE" sz="900" b="0" kern="1200" dirty="0">
                <a:solidFill>
                  <a:srgbClr val="FF0000"/>
                </a:solidFill>
                <a:highlight>
                  <a:srgbClr val="FFFF00"/>
                </a:highlight>
                <a:latin typeface="+mn-lt"/>
                <a:ea typeface="+mn-ea"/>
                <a:cs typeface="+mn-cs"/>
              </a:rPr>
              <a:t>Tillsynsbesök på förskolan</a:t>
            </a:r>
          </a:p>
          <a:p>
            <a:pPr marL="228600" indent="-228600">
              <a:buFont typeface="+mj-lt"/>
              <a:buAutoNum type="arabicPeriod"/>
            </a:pPr>
            <a:r>
              <a:rPr lang="sv-SE" sz="900" b="0" kern="1200" dirty="0">
                <a:solidFill>
                  <a:srgbClr val="FF0000"/>
                </a:solidFill>
                <a:highlight>
                  <a:srgbClr val="FFFF00"/>
                </a:highlight>
                <a:latin typeface="+mn-lt"/>
                <a:ea typeface="+mn-ea"/>
                <a:cs typeface="+mn-cs"/>
              </a:rPr>
              <a:t>Intervju/återkoppling till huvudman/rektor, förskolepersonal och eventuellt vårdnadshavare</a:t>
            </a:r>
          </a:p>
          <a:p>
            <a:pPr marL="228600" indent="-228600">
              <a:buFont typeface="+mj-lt"/>
              <a:buAutoNum type="arabicPeriod"/>
            </a:pPr>
            <a:r>
              <a:rPr lang="sv-SE" sz="900" b="0" kern="1200" dirty="0">
                <a:solidFill>
                  <a:srgbClr val="FF0000"/>
                </a:solidFill>
                <a:highlight>
                  <a:srgbClr val="FFFF00"/>
                </a:highlight>
                <a:latin typeface="+mn-lt"/>
                <a:ea typeface="+mn-ea"/>
                <a:cs typeface="+mn-cs"/>
              </a:rPr>
              <a:t>Beslut efter tillsyn</a:t>
            </a:r>
          </a:p>
          <a:p>
            <a:pPr marL="0" indent="0">
              <a:buFont typeface="+mj-lt"/>
              <a:buNone/>
            </a:pPr>
            <a:endParaRPr lang="sv-SE" sz="900" b="0" kern="1200" dirty="0">
              <a:solidFill>
                <a:srgbClr val="FF0000"/>
              </a:solidFill>
              <a:highlight>
                <a:srgbClr val="FFFF00"/>
              </a:highlight>
              <a:latin typeface="+mn-lt"/>
              <a:ea typeface="+mn-ea"/>
              <a:cs typeface="+mn-cs"/>
            </a:endParaRPr>
          </a:p>
          <a:p>
            <a:pPr marL="0" indent="0">
              <a:buFont typeface="+mj-lt"/>
              <a:buNone/>
            </a:pPr>
            <a:endParaRPr lang="sv-SE" sz="900" b="0" kern="1200" dirty="0">
              <a:solidFill>
                <a:srgbClr val="FF0000"/>
              </a:solidFill>
              <a:highlight>
                <a:srgbClr val="FFFF00"/>
              </a:highlight>
              <a:latin typeface="+mn-lt"/>
              <a:ea typeface="+mn-ea"/>
              <a:cs typeface="+mn-cs"/>
            </a:endParaRPr>
          </a:p>
          <a:p>
            <a:pPr marL="228600" indent="-228600">
              <a:buFont typeface="+mj-lt"/>
              <a:buAutoNum type="arabicPeriod"/>
            </a:pPr>
            <a:endParaRPr lang="sv-SE" sz="900" b="0" kern="1200" dirty="0">
              <a:solidFill>
                <a:srgbClr val="FF0000"/>
              </a:solidFill>
              <a:highlight>
                <a:srgbClr val="FFFF00"/>
              </a:highlight>
              <a:latin typeface="+mn-lt"/>
              <a:ea typeface="+mn-ea"/>
              <a:cs typeface="+mn-cs"/>
            </a:endParaRPr>
          </a:p>
          <a:p>
            <a:pPr marL="0" indent="0">
              <a:buFont typeface="+mj-lt"/>
              <a:buNone/>
            </a:pPr>
            <a:r>
              <a:rPr lang="sv-SE" sz="900" b="1" kern="1200" dirty="0">
                <a:solidFill>
                  <a:srgbClr val="FF0000"/>
                </a:solidFill>
                <a:highlight>
                  <a:srgbClr val="FFFF00"/>
                </a:highlight>
                <a:latin typeface="+mn-lt"/>
                <a:ea typeface="+mn-ea"/>
                <a:cs typeface="+mn-cs"/>
              </a:rPr>
              <a:t>Mallar för genomförandet av granskningen bifogas denna presentation i bilagor.</a:t>
            </a:r>
          </a:p>
          <a:p>
            <a:pPr marL="228600" indent="-228600">
              <a:buAutoNum type="arabicParenR"/>
            </a:pPr>
            <a:endParaRPr lang="sv-SE" sz="900" b="1" kern="1200" dirty="0">
              <a:solidFill>
                <a:srgbClr val="FF0000"/>
              </a:solidFill>
              <a:highlight>
                <a:srgbClr val="FFFF00"/>
              </a:highlight>
              <a:latin typeface="+mn-lt"/>
              <a:ea typeface="+mn-ea"/>
              <a:cs typeface="+mn-cs"/>
            </a:endParaRPr>
          </a:p>
          <a:p>
            <a:pPr marL="228600" indent="-228600">
              <a:buAutoNum type="arabicParenR"/>
            </a:pPr>
            <a:endParaRPr lang="en-US" sz="900" kern="1200" dirty="0">
              <a:solidFill>
                <a:srgbClr val="FF0000"/>
              </a:solidFill>
              <a:highlight>
                <a:srgbClr val="FFFF00"/>
              </a:highlight>
              <a:latin typeface="+mn-lt"/>
              <a:ea typeface="+mn-ea"/>
              <a:cs typeface="+mn-cs"/>
            </a:endParaRPr>
          </a:p>
          <a:p>
            <a:endParaRPr lang="sv-SE" dirty="0"/>
          </a:p>
        </p:txBody>
      </p:sp>
      <p:sp>
        <p:nvSpPr>
          <p:cNvPr id="4" name="Platshållare för bildnummer 3"/>
          <p:cNvSpPr>
            <a:spLocks noGrp="1"/>
          </p:cNvSpPr>
          <p:nvPr>
            <p:ph type="sldNum" sz="quarter" idx="5"/>
          </p:nvPr>
        </p:nvSpPr>
        <p:spPr/>
        <p:txBody>
          <a:bodyPr/>
          <a:lstStyle/>
          <a:p>
            <a:fld id="{9600D094-F95C-3740-A37B-17005D23A530}" type="slidenum">
              <a:rPr lang="sv-SE" smtClean="0"/>
              <a:t>6</a:t>
            </a:fld>
            <a:endParaRPr lang="sv-SE" dirty="0"/>
          </a:p>
        </p:txBody>
      </p:sp>
    </p:spTree>
    <p:extLst>
      <p:ext uri="{BB962C8B-B14F-4D97-AF65-F5344CB8AC3E}">
        <p14:creationId xmlns:p14="http://schemas.microsoft.com/office/powerpoint/2010/main" val="3895061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b="1" dirty="0"/>
              <a:t>Olika beslut</a:t>
            </a:r>
          </a:p>
          <a:p>
            <a:pPr marL="0" marR="0" lvl="0" indent="0" algn="l" defTabSz="685800" rtl="0" eaLnBrk="1" fontAlgn="auto" latinLnBrk="0" hangingPunct="1">
              <a:lnSpc>
                <a:spcPct val="100000"/>
              </a:lnSpc>
              <a:spcBef>
                <a:spcPts val="0"/>
              </a:spcBef>
              <a:spcAft>
                <a:spcPts val="0"/>
              </a:spcAft>
              <a:buClrTx/>
              <a:buSzTx/>
              <a:buFontTx/>
              <a:buNone/>
              <a:tabLst/>
              <a:defRPr/>
            </a:pPr>
            <a:r>
              <a:rPr lang="sv-SE" b="0" dirty="0"/>
              <a:t>När den granskande myndigheten, t.ex. Skolinspektionen eller en kommun, genomfört en tillsyn, får den granskade verksamheten ett beslut. </a:t>
            </a:r>
            <a:r>
              <a:rPr lang="sv-SE" dirty="0"/>
              <a:t>I skollagens 26:e kapitel regleras fyra slags </a:t>
            </a:r>
            <a:r>
              <a:rPr lang="sv-SE" b="1" dirty="0"/>
              <a:t>åtgärder</a:t>
            </a:r>
            <a:r>
              <a:rPr lang="sv-SE" dirty="0"/>
              <a:t> efter att en tillsyn är genomförd:. föreläggande 10 §, anmärkning 11 §, avstående från ingripande 12 § samt återkallelse 13 §.</a:t>
            </a:r>
          </a:p>
          <a:p>
            <a:endParaRPr lang="sv-SE" dirty="0"/>
          </a:p>
          <a:p>
            <a:pPr marL="171450" marR="0" lvl="0" indent="-171450" algn="l" defTabSz="685800" rtl="0" eaLnBrk="1" fontAlgn="auto" latinLnBrk="0" hangingPunct="1">
              <a:lnSpc>
                <a:spcPct val="100000"/>
              </a:lnSpc>
              <a:spcBef>
                <a:spcPts val="0"/>
              </a:spcBef>
              <a:spcAft>
                <a:spcPts val="0"/>
              </a:spcAft>
              <a:buClrTx/>
              <a:buSzTx/>
              <a:buFontTx/>
              <a:buChar char="-"/>
              <a:tabLst/>
              <a:defRPr/>
            </a:pPr>
            <a:r>
              <a:rPr lang="sv-SE" b="0" dirty="0"/>
              <a:t>Om en verksamhet har brister kan ett beslut om </a:t>
            </a:r>
            <a:r>
              <a:rPr lang="sv-SE" b="0" i="1" dirty="0"/>
              <a:t>föreläggande</a:t>
            </a:r>
            <a:r>
              <a:rPr lang="sv-SE" b="0" dirty="0"/>
              <a:t> fattas där det står vilka åtgärder som måste vidtas. </a:t>
            </a:r>
            <a:r>
              <a:rPr lang="sv-SE" b="0" i="1" dirty="0"/>
              <a:t>Föreläggandet</a:t>
            </a:r>
            <a:r>
              <a:rPr lang="sv-SE" b="0" dirty="0"/>
              <a:t> kan också förenas med ett vite, om en eller flera brister som har orsakat föreläggandet allvarligt försvårar förutsättningarna för elever att nå målen för utbildningen; om det  av särskilda skäl inte är obehövligt. Att ett vite läggs till innebär att den ansvarige för verksamheten åläggs att betala en fastställd summa pengar om inte bristerna åtgärdas inom en viss tid. Se 26 kap. 27 § för bestämmelsen om vite. </a:t>
            </a:r>
          </a:p>
          <a:p>
            <a:pPr marL="0" marR="0" lvl="0" indent="0" algn="l" defTabSz="685800" rtl="0" eaLnBrk="1" fontAlgn="auto" latinLnBrk="0" hangingPunct="1">
              <a:lnSpc>
                <a:spcPct val="100000"/>
              </a:lnSpc>
              <a:spcBef>
                <a:spcPts val="0"/>
              </a:spcBef>
              <a:spcAft>
                <a:spcPts val="0"/>
              </a:spcAft>
              <a:buClrTx/>
              <a:buSzTx/>
              <a:buFontTx/>
              <a:buNone/>
              <a:tabLst/>
              <a:defRPr/>
            </a:pPr>
            <a:endParaRPr lang="sv-SE" b="0" dirty="0"/>
          </a:p>
          <a:p>
            <a:pPr marL="171450" marR="0" lvl="0" indent="-171450" algn="l" defTabSz="685800" rtl="0" eaLnBrk="1" fontAlgn="auto" latinLnBrk="0" hangingPunct="1">
              <a:lnSpc>
                <a:spcPct val="100000"/>
              </a:lnSpc>
              <a:spcBef>
                <a:spcPts val="0"/>
              </a:spcBef>
              <a:spcAft>
                <a:spcPts val="0"/>
              </a:spcAft>
              <a:buClrTx/>
              <a:buSzTx/>
              <a:buFontTx/>
              <a:buChar char="-"/>
              <a:tabLst/>
              <a:defRPr/>
            </a:pPr>
            <a:r>
              <a:rPr lang="sv-SE" b="0" dirty="0"/>
              <a:t>Om en verksamhet har mindre allvarliga brister kan den granskande myndigheten fatta beslut om en </a:t>
            </a:r>
            <a:r>
              <a:rPr lang="sv-SE" b="0" i="1" dirty="0"/>
              <a:t>anmärkning </a:t>
            </a:r>
            <a:r>
              <a:rPr lang="sv-SE" b="0" dirty="0"/>
              <a:t>som följs upp men som inte kan förenas med vite eller tvångsåtgärder. </a:t>
            </a:r>
          </a:p>
          <a:p>
            <a:pPr marL="171450" marR="0" lvl="0" indent="-171450" algn="l" defTabSz="685800" rtl="0" eaLnBrk="1" fontAlgn="auto" latinLnBrk="0" hangingPunct="1">
              <a:lnSpc>
                <a:spcPct val="100000"/>
              </a:lnSpc>
              <a:spcBef>
                <a:spcPts val="0"/>
              </a:spcBef>
              <a:spcAft>
                <a:spcPts val="0"/>
              </a:spcAft>
              <a:buClrTx/>
              <a:buSzTx/>
              <a:buFontTx/>
              <a:buChar char="-"/>
              <a:tabLst/>
              <a:defRPr/>
            </a:pPr>
            <a:endParaRPr lang="sv-SE" b="0" dirty="0"/>
          </a:p>
          <a:p>
            <a:pPr marL="171450" marR="0" lvl="0" indent="-171450" algn="l" defTabSz="685800" rtl="0" eaLnBrk="1" fontAlgn="auto" latinLnBrk="0" hangingPunct="1">
              <a:lnSpc>
                <a:spcPct val="100000"/>
              </a:lnSpc>
              <a:spcBef>
                <a:spcPts val="0"/>
              </a:spcBef>
              <a:spcAft>
                <a:spcPts val="0"/>
              </a:spcAft>
              <a:buClrTx/>
              <a:buSzTx/>
              <a:buFontTx/>
              <a:buChar char="-"/>
              <a:tabLst/>
              <a:defRPr/>
            </a:pPr>
            <a:r>
              <a:rPr lang="sv-SE" b="0" dirty="0"/>
              <a:t>Om bristerna vid en tillsyn är ringa, om verksamheten som granskas vidtar nödvändig rättelse eller om det i övrigt med hänsyn till omständigheterna finns särskilda skäl mot ett ingripande kan den granskande myndigheten </a:t>
            </a:r>
            <a:r>
              <a:rPr lang="sv-SE" b="0" i="1" dirty="0"/>
              <a:t>avstå från att ingripa </a:t>
            </a:r>
            <a:r>
              <a:rPr lang="sv-SE" b="0" dirty="0"/>
              <a:t>även om bristerna beskrivs i beslutet.</a:t>
            </a:r>
          </a:p>
          <a:p>
            <a:pPr marL="171450" marR="0" lvl="0" indent="-171450" algn="l" defTabSz="685800" rtl="0" eaLnBrk="1" fontAlgn="auto" latinLnBrk="0" hangingPunct="1">
              <a:lnSpc>
                <a:spcPct val="100000"/>
              </a:lnSpc>
              <a:spcBef>
                <a:spcPts val="0"/>
              </a:spcBef>
              <a:spcAft>
                <a:spcPts val="0"/>
              </a:spcAft>
              <a:buClrTx/>
              <a:buSzTx/>
              <a:buFontTx/>
              <a:buChar char="-"/>
              <a:tabLst/>
              <a:defRPr/>
            </a:pPr>
            <a:endParaRPr lang="sv-SE" b="0" dirty="0"/>
          </a:p>
          <a:p>
            <a:pPr marL="171450" marR="0" lvl="0" indent="-171450" algn="l" defTabSz="685800" rtl="0" eaLnBrk="1" fontAlgn="auto" latinLnBrk="0" hangingPunct="1">
              <a:lnSpc>
                <a:spcPct val="100000"/>
              </a:lnSpc>
              <a:spcBef>
                <a:spcPts val="0"/>
              </a:spcBef>
              <a:spcAft>
                <a:spcPts val="0"/>
              </a:spcAft>
              <a:buClrTx/>
              <a:buSzTx/>
              <a:buFontTx/>
              <a:buChar char="-"/>
              <a:tabLst/>
              <a:defRPr/>
            </a:pPr>
            <a:r>
              <a:rPr lang="sv-SE" b="0" dirty="0"/>
              <a:t>Om en verksamhet har mycket allvarliga brister kan den granskande myndigheten fatta beslut om att stänga verksamheten och återkalla tillståndet för en enskild huvudmannen tills åtgärderna har rättats till.</a:t>
            </a:r>
          </a:p>
          <a:p>
            <a:pPr marL="0" marR="0" lvl="0" indent="0" algn="l" defTabSz="685800" rtl="0" eaLnBrk="1" fontAlgn="auto" latinLnBrk="0" hangingPunct="1">
              <a:lnSpc>
                <a:spcPct val="100000"/>
              </a:lnSpc>
              <a:spcBef>
                <a:spcPts val="0"/>
              </a:spcBef>
              <a:spcAft>
                <a:spcPts val="0"/>
              </a:spcAft>
              <a:buClrTx/>
              <a:buSzTx/>
              <a:buFontTx/>
              <a:buNone/>
              <a:tabLst/>
              <a:defRPr/>
            </a:pPr>
            <a:r>
              <a:rPr lang="sv-SE" b="0" dirty="0"/>
              <a:t> </a:t>
            </a:r>
            <a:endParaRPr lang="sv-SE" b="1" dirty="0"/>
          </a:p>
        </p:txBody>
      </p:sp>
      <p:sp>
        <p:nvSpPr>
          <p:cNvPr id="4" name="Platshållare för bildnummer 3"/>
          <p:cNvSpPr>
            <a:spLocks noGrp="1"/>
          </p:cNvSpPr>
          <p:nvPr>
            <p:ph type="sldNum" sz="quarter" idx="5"/>
          </p:nvPr>
        </p:nvSpPr>
        <p:spPr/>
        <p:txBody>
          <a:bodyPr/>
          <a:lstStyle/>
          <a:p>
            <a:fld id="{9600D094-F95C-3740-A37B-17005D23A530}" type="slidenum">
              <a:rPr lang="sv-SE" smtClean="0"/>
              <a:t>7</a:t>
            </a:fld>
            <a:endParaRPr lang="sv-SE" dirty="0"/>
          </a:p>
        </p:txBody>
      </p:sp>
    </p:spTree>
    <p:extLst>
      <p:ext uri="{BB962C8B-B14F-4D97-AF65-F5344CB8AC3E}">
        <p14:creationId xmlns:p14="http://schemas.microsoft.com/office/powerpoint/2010/main" val="1525861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b="0" dirty="0"/>
              <a:t>För att visa hur tillsynsbeslut kan formuleras ger vi några exempel. Exemplen i denna ppt är hämtade från Skolinspektionens tillsyn. Exempel på ett kommunalt beslut efter tillsyn bifogas i materialet liksom ytterligare exempel från Skolinspektionen.   </a:t>
            </a:r>
          </a:p>
          <a:p>
            <a:pPr marL="0" marR="0" lvl="0" indent="0" algn="l" defTabSz="685800" rtl="0" eaLnBrk="1" fontAlgn="auto" latinLnBrk="0" hangingPunct="1">
              <a:lnSpc>
                <a:spcPct val="100000"/>
              </a:lnSpc>
              <a:spcBef>
                <a:spcPts val="0"/>
              </a:spcBef>
              <a:spcAft>
                <a:spcPts val="0"/>
              </a:spcAft>
              <a:buClrTx/>
              <a:buSzTx/>
              <a:buFontTx/>
              <a:buNone/>
              <a:tabLst/>
              <a:defRPr/>
            </a:pPr>
            <a:endParaRPr lang="sv-SE" b="0" dirty="0"/>
          </a:p>
          <a:p>
            <a:pPr marL="0" marR="0" lvl="0" indent="0" algn="l" defTabSz="685800" rtl="0" eaLnBrk="1" fontAlgn="auto" latinLnBrk="0" hangingPunct="1">
              <a:lnSpc>
                <a:spcPct val="100000"/>
              </a:lnSpc>
              <a:spcBef>
                <a:spcPts val="0"/>
              </a:spcBef>
              <a:spcAft>
                <a:spcPts val="0"/>
              </a:spcAft>
              <a:buClrTx/>
              <a:buSzTx/>
              <a:buFontTx/>
              <a:buNone/>
              <a:tabLst/>
              <a:defRPr/>
            </a:pPr>
            <a:r>
              <a:rPr lang="sv-SE" sz="900" b="1" i="0" u="none" strike="noStrike" kern="1200" baseline="0" dirty="0">
                <a:solidFill>
                  <a:schemeClr val="tx1"/>
                </a:solidFill>
                <a:latin typeface="+mn-lt"/>
                <a:ea typeface="+mn-ea"/>
                <a:cs typeface="+mn-cs"/>
              </a:rPr>
              <a:t>Exempel 1. </a:t>
            </a:r>
            <a:r>
              <a:rPr lang="sv-SE" sz="900" b="0" i="0" u="none" strike="noStrike" kern="1200" baseline="0" dirty="0">
                <a:solidFill>
                  <a:schemeClr val="tx1"/>
                </a:solidFill>
                <a:latin typeface="+mn-lt"/>
                <a:ea typeface="+mn-ea"/>
                <a:cs typeface="+mn-cs"/>
              </a:rPr>
              <a:t>Nedanstående kursiverade text är </a:t>
            </a:r>
            <a:r>
              <a:rPr lang="sv-SE" sz="900" b="0" i="1" u="none" strike="noStrike" kern="1200" baseline="0" dirty="0">
                <a:solidFill>
                  <a:schemeClr val="tx1"/>
                </a:solidFill>
                <a:latin typeface="+mn-lt"/>
                <a:ea typeface="+mn-ea"/>
                <a:cs typeface="+mn-cs"/>
              </a:rPr>
              <a:t>utdrag </a:t>
            </a:r>
            <a:r>
              <a:rPr lang="sv-SE" sz="900" b="0" i="0" u="none" strike="noStrike" kern="1200" baseline="0" dirty="0">
                <a:solidFill>
                  <a:schemeClr val="tx1"/>
                </a:solidFill>
                <a:latin typeface="+mn-lt"/>
                <a:ea typeface="+mn-ea"/>
                <a:cs typeface="+mn-cs"/>
              </a:rPr>
              <a:t>ur ett beslut från Skolinspektionen. Texten är ett exempel på ett föreläggande för en kommun som inte </a:t>
            </a:r>
            <a:r>
              <a:rPr lang="sv-SE" b="0" dirty="0"/>
              <a:t>uppfyller författningskraven när det gäller det samlade ansvaret inom skolformen förskola. </a:t>
            </a:r>
            <a:r>
              <a:rPr lang="sv-SE" sz="900" b="0" i="0" u="none" strike="noStrike" kern="1200" baseline="0" dirty="0">
                <a:solidFill>
                  <a:schemeClr val="tx1"/>
                </a:solidFill>
                <a:latin typeface="+mn-lt"/>
                <a:ea typeface="+mn-ea"/>
                <a:cs typeface="+mn-cs"/>
              </a:rPr>
              <a:t>Av Skolinspektionens beslut framgår att kommunen har ett system för systematiskt kvalitetsarbete men att detta behöver utvecklas vad gäller prioritering, analys och uppföljning av  förskoleverksamhetens resultat.  </a:t>
            </a:r>
          </a:p>
          <a:p>
            <a:endParaRPr lang="sv-SE" sz="900" b="0" i="1" u="none" strike="noStrike" kern="1200" baseline="0" dirty="0">
              <a:solidFill>
                <a:schemeClr val="tx1"/>
              </a:solidFill>
              <a:latin typeface="+mn-lt"/>
              <a:ea typeface="+mn-ea"/>
              <a:cs typeface="+mn-cs"/>
            </a:endParaRPr>
          </a:p>
          <a:p>
            <a:r>
              <a:rPr lang="sv-SE" sz="900" b="1" i="1" u="none" strike="noStrike" kern="1200" baseline="0" dirty="0">
                <a:solidFill>
                  <a:schemeClr val="tx1"/>
                </a:solidFill>
                <a:latin typeface="+mn-lt"/>
                <a:ea typeface="+mn-ea"/>
                <a:cs typeface="+mn-cs"/>
              </a:rPr>
              <a:t>Beslut för förskola efter tillsyn i kommunen </a:t>
            </a:r>
            <a:endParaRPr lang="sv-SE" b="1" i="1" dirty="0"/>
          </a:p>
          <a:p>
            <a:r>
              <a:rPr lang="sv-SE" sz="900" b="0" i="1" u="none" strike="noStrike" kern="1200" baseline="0" dirty="0">
                <a:solidFill>
                  <a:schemeClr val="tx1"/>
                </a:solidFill>
                <a:latin typeface="+mn-lt"/>
                <a:ea typeface="+mn-ea"/>
                <a:cs typeface="+mn-cs"/>
              </a:rPr>
              <a:t>Skolinspektionen har genomfört tillsyn av kommunen under hösten 2015. Tillsynen har avsett det samlade ansvarstagandet för utbildningen inom skolformen förskola. </a:t>
            </a:r>
          </a:p>
          <a:p>
            <a:endParaRPr lang="sv-SE" sz="900" b="0" i="1" u="none" strike="noStrike" kern="1200" baseline="0" dirty="0">
              <a:solidFill>
                <a:schemeClr val="tx1"/>
              </a:solidFill>
              <a:latin typeface="+mn-lt"/>
              <a:ea typeface="+mn-ea"/>
              <a:cs typeface="+mn-cs"/>
            </a:endParaRPr>
          </a:p>
          <a:p>
            <a:r>
              <a:rPr lang="sv-SE" sz="900" b="1" i="1" u="none" strike="noStrike" kern="1200" baseline="0" dirty="0">
                <a:solidFill>
                  <a:schemeClr val="tx1"/>
                </a:solidFill>
                <a:latin typeface="+mn-lt"/>
                <a:ea typeface="+mn-ea"/>
                <a:cs typeface="+mn-cs"/>
              </a:rPr>
              <a:t>Sammanfattande bedömning </a:t>
            </a:r>
            <a:endParaRPr lang="sv-SE" sz="900" b="0" i="1" u="none" strike="noStrike" kern="1200" baseline="0" dirty="0">
              <a:solidFill>
                <a:schemeClr val="tx1"/>
              </a:solidFill>
              <a:latin typeface="+mn-lt"/>
              <a:ea typeface="+mn-ea"/>
              <a:cs typeface="+mn-cs"/>
            </a:endParaRPr>
          </a:p>
          <a:p>
            <a:r>
              <a:rPr lang="sv-SE" sz="900" b="0" i="1" u="none" strike="noStrike" kern="1200" baseline="0" dirty="0">
                <a:solidFill>
                  <a:schemeClr val="tx1"/>
                </a:solidFill>
                <a:latin typeface="+mn-lt"/>
                <a:ea typeface="+mn-ea"/>
                <a:cs typeface="+mn-cs"/>
              </a:rPr>
              <a:t>Tillsynen visar att kommunen har ett system för systematiskt kvalitetsarbete. Kommunen behöver dock utveckla sitt systematiska kvalitetsarbete vad gäller uppföljning och analys av resultat i förskolan. Bristerna i kvalitetsarbetet gör att det i dagsläget är svårt för huvudmannen att identifiera vilka utvecklingsområden som behöver prioriteras. Såväl uppföljning som analys behöver förbättras och fördjupas för att kommunen ska kunna identifiera de utvecklingsåtgärder som behöver prioriteras i verksamheten och öka utbildningens kvalitet. </a:t>
            </a:r>
          </a:p>
          <a:p>
            <a:endParaRPr lang="sv-SE" sz="900" b="0" i="1" u="none" strike="noStrike" kern="1200" baseline="0" dirty="0">
              <a:solidFill>
                <a:schemeClr val="tx1"/>
              </a:solidFill>
              <a:latin typeface="+mn-lt"/>
              <a:ea typeface="+mn-ea"/>
              <a:cs typeface="+mn-cs"/>
            </a:endParaRPr>
          </a:p>
          <a:p>
            <a:r>
              <a:rPr lang="sv-SE" sz="900" b="1" i="1" u="none" strike="noStrike" kern="1200" baseline="0" dirty="0">
                <a:solidFill>
                  <a:schemeClr val="tx1"/>
                </a:solidFill>
                <a:latin typeface="+mn-lt"/>
                <a:ea typeface="+mn-ea"/>
                <a:cs typeface="+mn-cs"/>
              </a:rPr>
              <a:t>Skolinspektionens beslut </a:t>
            </a:r>
            <a:endParaRPr lang="sv-SE" sz="900" b="0" i="1" u="none" strike="noStrike" kern="1200" baseline="0" dirty="0">
              <a:solidFill>
                <a:schemeClr val="tx1"/>
              </a:solidFill>
              <a:latin typeface="+mn-lt"/>
              <a:ea typeface="+mn-ea"/>
              <a:cs typeface="+mn-cs"/>
            </a:endParaRPr>
          </a:p>
          <a:p>
            <a:r>
              <a:rPr lang="sv-SE" sz="900" b="1" i="1" u="none" strike="noStrike" kern="1200" baseline="0" dirty="0">
                <a:solidFill>
                  <a:schemeClr val="tx1"/>
                </a:solidFill>
                <a:latin typeface="+mn-lt"/>
                <a:ea typeface="+mn-ea"/>
                <a:cs typeface="+mn-cs"/>
              </a:rPr>
              <a:t>Föreläggande </a:t>
            </a:r>
            <a:endParaRPr lang="sv-SE" sz="900" b="0" i="1" u="none" strike="noStrike" kern="1200" baseline="0" dirty="0">
              <a:solidFill>
                <a:schemeClr val="tx1"/>
              </a:solidFill>
              <a:latin typeface="+mn-lt"/>
              <a:ea typeface="+mn-ea"/>
              <a:cs typeface="+mn-cs"/>
            </a:endParaRPr>
          </a:p>
          <a:p>
            <a:r>
              <a:rPr lang="sv-SE" sz="900" b="0" i="1" u="none" strike="noStrike" kern="1200" baseline="0" dirty="0">
                <a:solidFill>
                  <a:schemeClr val="tx1"/>
                </a:solidFill>
                <a:latin typeface="+mn-lt"/>
                <a:ea typeface="+mn-ea"/>
                <a:cs typeface="+mn-cs"/>
              </a:rPr>
              <a:t>Skolinspektionen förelägger med stöd av 26 kap. 10 § skollagen (2010:800) kommunen att senast den 15 augusti 2016 vidta åtgärder för att avhjälpa påtalade brister. De vidtagna åtgärderna ska senast samma dag skriftligen redovisas till Skolinspektionen. </a:t>
            </a:r>
          </a:p>
          <a:p>
            <a:r>
              <a:rPr lang="sv-SE" sz="900" b="0" i="0" u="none" strike="noStrike" kern="1200" baseline="0" dirty="0">
                <a:solidFill>
                  <a:schemeClr val="tx1"/>
                </a:solidFill>
                <a:latin typeface="+mn-lt"/>
                <a:ea typeface="+mn-ea"/>
                <a:cs typeface="+mn-cs"/>
              </a:rPr>
              <a:t>    </a:t>
            </a:r>
          </a:p>
          <a:p>
            <a:r>
              <a:rPr lang="sv-SE" sz="900" b="1" i="1" u="none" strike="noStrike" kern="1200" baseline="0" dirty="0">
                <a:solidFill>
                  <a:schemeClr val="tx1"/>
                </a:solidFill>
                <a:latin typeface="+mn-lt"/>
                <a:ea typeface="+mn-ea"/>
                <a:cs typeface="+mn-cs"/>
              </a:rPr>
              <a:t>Åtgärder </a:t>
            </a:r>
          </a:p>
          <a:p>
            <a:r>
              <a:rPr lang="sv-SE" sz="900" b="0" i="1" u="none" strike="noStrike" kern="1200" baseline="0" dirty="0">
                <a:solidFill>
                  <a:schemeClr val="tx1"/>
                </a:solidFill>
                <a:latin typeface="+mn-lt"/>
                <a:ea typeface="+mn-ea"/>
                <a:cs typeface="+mn-cs"/>
              </a:rPr>
              <a:t>Skolinspektionen bedömer att följande åtgärder behöver vidtas för att avhjälpa bristen. Bristen kan dock avhjälpas även på annat sätt. </a:t>
            </a:r>
          </a:p>
          <a:p>
            <a:r>
              <a:rPr lang="sv-SE" sz="900" b="0" i="1" u="none" strike="noStrike" kern="1200" baseline="0" dirty="0">
                <a:solidFill>
                  <a:schemeClr val="tx1"/>
                </a:solidFill>
                <a:latin typeface="+mn-lt"/>
                <a:ea typeface="+mn-ea"/>
                <a:cs typeface="+mn-cs"/>
              </a:rPr>
              <a:t>Kommunen ska </a:t>
            </a:r>
          </a:p>
          <a:p>
            <a:r>
              <a:rPr lang="sv-SE" sz="900" b="0" i="1" u="none" strike="noStrike" kern="1200" baseline="0" dirty="0">
                <a:solidFill>
                  <a:schemeClr val="tx1"/>
                </a:solidFill>
                <a:latin typeface="+mn-lt"/>
                <a:ea typeface="+mn-ea"/>
                <a:cs typeface="+mn-cs"/>
              </a:rPr>
              <a:t>- följa upp och sammanställa måluppfyllelse och resultat i förhållande till de nationella målen, </a:t>
            </a:r>
          </a:p>
          <a:p>
            <a:r>
              <a:rPr lang="sv-SE" sz="900" b="0" i="1" u="none" strike="noStrike" kern="1200" baseline="0" dirty="0">
                <a:solidFill>
                  <a:schemeClr val="tx1"/>
                </a:solidFill>
                <a:latin typeface="+mn-lt"/>
                <a:ea typeface="+mn-ea"/>
                <a:cs typeface="+mn-cs"/>
              </a:rPr>
              <a:t>- utifrån ett huvudmannaperspektiv analysera vad som påverkar och orsakar resultaten och måluppfyllelsen för verksamheten, </a:t>
            </a:r>
          </a:p>
          <a:p>
            <a:r>
              <a:rPr lang="sv-SE" sz="900" b="0" i="1" u="none" strike="noStrike" kern="1200" baseline="0" dirty="0">
                <a:solidFill>
                  <a:schemeClr val="tx1"/>
                </a:solidFill>
                <a:latin typeface="+mn-lt"/>
                <a:ea typeface="+mn-ea"/>
                <a:cs typeface="+mn-cs"/>
              </a:rPr>
              <a:t>- identifiera utvecklingsområden och besluta vilka insatser som ska genomföras för att de nationella målen ska uppfyllas. </a:t>
            </a:r>
          </a:p>
          <a:p>
            <a:endParaRPr lang="sv-SE" sz="900" b="0" i="1" u="none" strike="noStrike" kern="1200" baseline="0" dirty="0">
              <a:solidFill>
                <a:schemeClr val="tx1"/>
              </a:solidFill>
              <a:latin typeface="+mn-lt"/>
              <a:ea typeface="+mn-ea"/>
              <a:cs typeface="+mn-cs"/>
            </a:endParaRPr>
          </a:p>
          <a:p>
            <a:r>
              <a:rPr lang="sv-SE" sz="900" b="1" i="1" u="none" strike="noStrike" kern="1200" baseline="0" dirty="0">
                <a:solidFill>
                  <a:schemeClr val="tx1"/>
                </a:solidFill>
                <a:latin typeface="+mn-lt"/>
                <a:ea typeface="+mn-ea"/>
                <a:cs typeface="+mn-cs"/>
              </a:rPr>
              <a:t>Beslutet i sin helhet bifogas i bilaga. </a:t>
            </a:r>
            <a:r>
              <a:rPr lang="sv-SE" b="1" dirty="0"/>
              <a:t>Ytterligare två exempel på Skolinspektionens beslut som avser föreläggande bifogas i materialet i bilagor.</a:t>
            </a:r>
            <a:endParaRPr lang="sv-SE" sz="900" b="1" i="1" u="none" strike="noStrike" kern="1200" baseline="0" dirty="0">
              <a:solidFill>
                <a:schemeClr val="tx1"/>
              </a:solidFill>
              <a:latin typeface="+mn-lt"/>
              <a:ea typeface="+mn-ea"/>
              <a:cs typeface="+mn-cs"/>
            </a:endParaRPr>
          </a:p>
          <a:p>
            <a:endParaRPr lang="sv-SE" b="0" i="1" dirty="0"/>
          </a:p>
        </p:txBody>
      </p:sp>
      <p:sp>
        <p:nvSpPr>
          <p:cNvPr id="4" name="Platshållare för bildnummer 3"/>
          <p:cNvSpPr>
            <a:spLocks noGrp="1"/>
          </p:cNvSpPr>
          <p:nvPr>
            <p:ph type="sldNum" sz="quarter" idx="5"/>
          </p:nvPr>
        </p:nvSpPr>
        <p:spPr/>
        <p:txBody>
          <a:bodyPr/>
          <a:lstStyle/>
          <a:p>
            <a:fld id="{9600D094-F95C-3740-A37B-17005D23A530}" type="slidenum">
              <a:rPr lang="sv-SE" smtClean="0"/>
              <a:t>8</a:t>
            </a:fld>
            <a:endParaRPr lang="sv-SE" dirty="0"/>
          </a:p>
        </p:txBody>
      </p:sp>
    </p:spTree>
    <p:extLst>
      <p:ext uri="{BB962C8B-B14F-4D97-AF65-F5344CB8AC3E}">
        <p14:creationId xmlns:p14="http://schemas.microsoft.com/office/powerpoint/2010/main" val="32684525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b="0" dirty="0"/>
              <a:t>Nedan ges ett exempel på en </a:t>
            </a:r>
            <a:r>
              <a:rPr lang="sv-SE" b="0" i="1" dirty="0"/>
              <a:t>anmärkning </a:t>
            </a:r>
            <a:r>
              <a:rPr lang="sv-SE" b="0" dirty="0"/>
              <a:t>som gäller en kommuns bristande tillsynsansvar.</a:t>
            </a:r>
          </a:p>
          <a:p>
            <a:endParaRPr lang="sv-SE" sz="900" b="1" i="0" u="none" strike="noStrike" kern="1200" baseline="0" dirty="0">
              <a:solidFill>
                <a:schemeClr val="tx1"/>
              </a:solidFill>
              <a:latin typeface="+mn-lt"/>
              <a:ea typeface="+mn-ea"/>
              <a:cs typeface="+mn-cs"/>
            </a:endParaRPr>
          </a:p>
          <a:p>
            <a:r>
              <a:rPr lang="sv-SE" sz="900" b="1" i="0" u="none" strike="noStrike" kern="1200" baseline="0" dirty="0">
                <a:solidFill>
                  <a:schemeClr val="tx1"/>
                </a:solidFill>
                <a:latin typeface="+mn-lt"/>
                <a:ea typeface="+mn-ea"/>
                <a:cs typeface="+mn-cs"/>
              </a:rPr>
              <a:t>Exempel 2. </a:t>
            </a:r>
            <a:r>
              <a:rPr lang="sv-SE" sz="900" b="0" i="0" u="none" strike="noStrike" kern="1200" baseline="0" dirty="0">
                <a:solidFill>
                  <a:schemeClr val="tx1"/>
                </a:solidFill>
                <a:latin typeface="+mn-lt"/>
                <a:ea typeface="+mn-ea"/>
                <a:cs typeface="+mn-cs"/>
              </a:rPr>
              <a:t>Nedanstående kursiverade text är ett </a:t>
            </a:r>
            <a:r>
              <a:rPr lang="sv-SE" sz="900" b="0" i="1" u="none" strike="noStrike" kern="1200" baseline="0" dirty="0">
                <a:solidFill>
                  <a:schemeClr val="tx1"/>
                </a:solidFill>
                <a:latin typeface="+mn-lt"/>
                <a:ea typeface="+mn-ea"/>
                <a:cs typeface="+mn-cs"/>
              </a:rPr>
              <a:t>utdrag</a:t>
            </a:r>
            <a:r>
              <a:rPr lang="sv-SE" sz="900" b="0" i="0" u="none" strike="noStrike" kern="1200" baseline="0" dirty="0">
                <a:solidFill>
                  <a:schemeClr val="tx1"/>
                </a:solidFill>
                <a:latin typeface="+mn-lt"/>
                <a:ea typeface="+mn-ea"/>
                <a:cs typeface="+mn-cs"/>
              </a:rPr>
              <a:t> ur ett beslut från Skolinspektionen. Texten är ett  exempel på en </a:t>
            </a:r>
            <a:r>
              <a:rPr lang="sv-SE" sz="900" b="0" i="1" u="none" strike="noStrike" kern="1200" baseline="0" dirty="0">
                <a:solidFill>
                  <a:schemeClr val="tx1"/>
                </a:solidFill>
                <a:latin typeface="+mn-lt"/>
                <a:ea typeface="+mn-ea"/>
                <a:cs typeface="+mn-cs"/>
              </a:rPr>
              <a:t>anmärkning</a:t>
            </a:r>
            <a:r>
              <a:rPr lang="sv-SE" sz="900" b="1" i="0" u="none" strike="noStrike" kern="1200" baseline="0" dirty="0">
                <a:solidFill>
                  <a:schemeClr val="tx1"/>
                </a:solidFill>
                <a:latin typeface="+mn-lt"/>
                <a:ea typeface="+mn-ea"/>
                <a:cs typeface="+mn-cs"/>
              </a:rPr>
              <a:t> </a:t>
            </a:r>
            <a:r>
              <a:rPr lang="sv-SE" sz="900" b="0" i="0" u="none" strike="noStrike" kern="1200" baseline="0" dirty="0">
                <a:solidFill>
                  <a:schemeClr val="tx1"/>
                </a:solidFill>
                <a:latin typeface="+mn-lt"/>
                <a:ea typeface="+mn-ea"/>
                <a:cs typeface="+mn-cs"/>
              </a:rPr>
              <a:t>som avser en kommuns tillsyn över fristående förskolor vars huvudman kommunen  har godkänt. Skolinspektionen framhåller att kommunen har en process för tillsynen men att det finns brister när det gäller dokumentationen och i synnerhet när det gäller att fatta beslut efter genomförd tillsyn.</a:t>
            </a:r>
          </a:p>
          <a:p>
            <a:endParaRPr lang="sv-SE" sz="900" b="0" i="0" u="none" strike="noStrike" kern="1200" baseline="0" dirty="0">
              <a:solidFill>
                <a:schemeClr val="tx1"/>
              </a:solidFill>
              <a:latin typeface="+mn-lt"/>
              <a:ea typeface="+mn-ea"/>
              <a:cs typeface="+mn-cs"/>
            </a:endParaRPr>
          </a:p>
          <a:p>
            <a:r>
              <a:rPr lang="sv-SE" sz="1200" b="1" i="1" u="none" strike="noStrike" kern="1200" baseline="0" dirty="0">
                <a:solidFill>
                  <a:schemeClr val="tx1"/>
                </a:solidFill>
                <a:latin typeface="+mn-lt"/>
                <a:ea typeface="+mn-ea"/>
                <a:cs typeface="+mn-cs"/>
              </a:rPr>
              <a:t>Beslut för förskola efter tillsyn i kommunen</a:t>
            </a:r>
          </a:p>
          <a:p>
            <a:r>
              <a:rPr lang="sv-SE" sz="1200" b="1" i="1" u="none" strike="noStrike" kern="1200" baseline="0" dirty="0">
                <a:solidFill>
                  <a:schemeClr val="tx1"/>
                </a:solidFill>
                <a:latin typeface="+mn-lt"/>
                <a:ea typeface="+mn-ea"/>
                <a:cs typeface="+mn-cs"/>
              </a:rPr>
              <a:t> </a:t>
            </a:r>
            <a:endParaRPr lang="sv-SE" sz="900" b="0" i="1" u="none" strike="noStrike" kern="1200" baseline="0" dirty="0">
              <a:solidFill>
                <a:schemeClr val="tx1"/>
              </a:solidFill>
              <a:latin typeface="+mn-lt"/>
              <a:ea typeface="+mn-ea"/>
              <a:cs typeface="+mn-cs"/>
            </a:endParaRPr>
          </a:p>
          <a:p>
            <a:r>
              <a:rPr lang="sv-SE" sz="900" b="1" i="1" u="none" strike="noStrike" kern="1200" baseline="0" dirty="0">
                <a:solidFill>
                  <a:schemeClr val="tx1"/>
                </a:solidFill>
                <a:latin typeface="+mn-lt"/>
                <a:ea typeface="+mn-ea"/>
                <a:cs typeface="+mn-cs"/>
              </a:rPr>
              <a:t>Anmärkning </a:t>
            </a:r>
            <a:endParaRPr lang="sv-SE" sz="900" b="0" i="1" u="none" strike="noStrike" kern="1200" baseline="0" dirty="0">
              <a:solidFill>
                <a:schemeClr val="tx1"/>
              </a:solidFill>
              <a:latin typeface="+mn-lt"/>
              <a:ea typeface="+mn-ea"/>
              <a:cs typeface="+mn-cs"/>
            </a:endParaRPr>
          </a:p>
          <a:p>
            <a:r>
              <a:rPr lang="sv-SE" sz="900" b="0" i="1" u="none" strike="noStrike" kern="1200" baseline="0" dirty="0">
                <a:solidFill>
                  <a:schemeClr val="tx1"/>
                </a:solidFill>
                <a:latin typeface="+mn-lt"/>
                <a:ea typeface="+mn-ea"/>
                <a:cs typeface="+mn-cs"/>
              </a:rPr>
              <a:t>Skolinspektionen tilldelar med stöd av 26 kap. 11 § skollagen (2010:800) kommunen en anmärkning. Nedan redovisas förslag på åtgärder. I de fall det är möjligt får bristen avhjälpas på annat sätt. </a:t>
            </a:r>
          </a:p>
          <a:p>
            <a:endParaRPr lang="sv-SE" sz="900" b="0" i="1" u="none" strike="noStrike" kern="1200" baseline="0" dirty="0">
              <a:solidFill>
                <a:schemeClr val="tx1"/>
              </a:solidFill>
              <a:latin typeface="+mn-lt"/>
              <a:ea typeface="+mn-ea"/>
              <a:cs typeface="+mn-cs"/>
            </a:endParaRPr>
          </a:p>
          <a:p>
            <a:r>
              <a:rPr lang="sv-SE" sz="900" b="1" i="1" u="none" strike="noStrike" kern="1200" baseline="0" dirty="0">
                <a:solidFill>
                  <a:schemeClr val="tx1"/>
                </a:solidFill>
                <a:latin typeface="+mn-lt"/>
                <a:ea typeface="+mn-ea"/>
                <a:cs typeface="+mn-cs"/>
              </a:rPr>
              <a:t>Förutsättningar för utbildningen i förskolan </a:t>
            </a:r>
            <a:endParaRPr lang="sv-SE" sz="900" b="0" i="1" u="none" strike="noStrike" kern="1200" baseline="0" dirty="0">
              <a:solidFill>
                <a:schemeClr val="tx1"/>
              </a:solidFill>
              <a:latin typeface="+mn-lt"/>
              <a:ea typeface="+mn-ea"/>
              <a:cs typeface="+mn-cs"/>
            </a:endParaRPr>
          </a:p>
          <a:p>
            <a:r>
              <a:rPr lang="sv-SE" sz="900" b="0" i="1" u="none" strike="noStrike" kern="1200" baseline="0" dirty="0">
                <a:solidFill>
                  <a:schemeClr val="tx1"/>
                </a:solidFill>
                <a:latin typeface="+mn-lt"/>
                <a:ea typeface="+mn-ea"/>
                <a:cs typeface="+mn-cs"/>
              </a:rPr>
              <a:t>Skolinspektionen konstaterar att kommunen inte uppfyller författningskraven avseende att: </a:t>
            </a:r>
          </a:p>
          <a:p>
            <a:r>
              <a:rPr lang="sv-SE" sz="900" b="0" i="1" u="none" strike="noStrike" kern="1200" baseline="0" dirty="0">
                <a:solidFill>
                  <a:schemeClr val="tx1"/>
                </a:solidFill>
                <a:latin typeface="+mn-lt"/>
                <a:ea typeface="+mn-ea"/>
                <a:cs typeface="+mn-cs"/>
              </a:rPr>
              <a:t>- Kommunen utövar tillsyn över förskola vars huvudman kommunen har godkänt, och till pedagogisk omsorg vars huvudman kommunen har förklarat ha rätt till bidrag. (2 kap. 7 § och 26 kap. 4 § skollagen) </a:t>
            </a:r>
          </a:p>
          <a:p>
            <a:endParaRPr lang="sv-SE" sz="900" b="0" i="1" u="none" strike="noStrike" kern="1200" baseline="0" dirty="0">
              <a:solidFill>
                <a:schemeClr val="tx1"/>
              </a:solidFill>
              <a:latin typeface="+mn-lt"/>
              <a:ea typeface="+mn-ea"/>
              <a:cs typeface="+mn-cs"/>
            </a:endParaRPr>
          </a:p>
          <a:p>
            <a:r>
              <a:rPr lang="sv-SE" sz="900" b="1" i="1" u="none" strike="noStrike" kern="1200" baseline="0" dirty="0">
                <a:solidFill>
                  <a:schemeClr val="tx1"/>
                </a:solidFill>
                <a:latin typeface="+mn-lt"/>
                <a:ea typeface="+mn-ea"/>
                <a:cs typeface="+mn-cs"/>
              </a:rPr>
              <a:t>Åtgärder </a:t>
            </a:r>
            <a:endParaRPr lang="sv-SE" sz="900" b="0" i="1" u="none" strike="noStrike" kern="1200" baseline="0" dirty="0">
              <a:solidFill>
                <a:schemeClr val="tx1"/>
              </a:solidFill>
              <a:latin typeface="+mn-lt"/>
              <a:ea typeface="+mn-ea"/>
              <a:cs typeface="+mn-cs"/>
            </a:endParaRPr>
          </a:p>
          <a:p>
            <a:r>
              <a:rPr lang="sv-SE" sz="900" b="0" i="1" u="none" strike="noStrike" kern="1200" baseline="0" dirty="0">
                <a:solidFill>
                  <a:schemeClr val="tx1"/>
                </a:solidFill>
                <a:latin typeface="+mn-lt"/>
                <a:ea typeface="+mn-ea"/>
                <a:cs typeface="+mn-cs"/>
              </a:rPr>
              <a:t>Se till: </a:t>
            </a:r>
          </a:p>
          <a:p>
            <a:r>
              <a:rPr lang="sv-SE" sz="900" b="0" i="1" u="none" strike="noStrike" kern="1200" baseline="0" dirty="0">
                <a:solidFill>
                  <a:schemeClr val="tx1"/>
                </a:solidFill>
                <a:latin typeface="+mn-lt"/>
                <a:ea typeface="+mn-ea"/>
                <a:cs typeface="+mn-cs"/>
              </a:rPr>
              <a:t>- att beslut fattas om de åtgärder som behövs för att huvudmän som driver fristående förskolor ska rätta till fel som upptäcks vid kommunens tillsyn. </a:t>
            </a:r>
          </a:p>
          <a:p>
            <a:r>
              <a:rPr lang="sv-SE" sz="900" b="0" i="1" u="none" strike="noStrike" kern="1200" baseline="0" dirty="0">
                <a:solidFill>
                  <a:schemeClr val="tx1"/>
                </a:solidFill>
                <a:latin typeface="+mn-lt"/>
                <a:ea typeface="+mn-ea"/>
                <a:cs typeface="+mn-cs"/>
              </a:rPr>
              <a:t>- Se till att det systematiska kvalitetsarbetet dokumenteras. </a:t>
            </a:r>
          </a:p>
          <a:p>
            <a:endParaRPr lang="sv-SE" b="0" i="1" dirty="0"/>
          </a:p>
          <a:p>
            <a:r>
              <a:rPr lang="sv-SE" sz="900" b="1" i="1" u="none" strike="noStrike" kern="1200" baseline="0" dirty="0">
                <a:solidFill>
                  <a:schemeClr val="tx1"/>
                </a:solidFill>
                <a:latin typeface="+mn-lt"/>
                <a:ea typeface="+mn-ea"/>
                <a:cs typeface="+mn-cs"/>
              </a:rPr>
              <a:t>Bedömning </a:t>
            </a:r>
            <a:endParaRPr lang="sv-SE" sz="900" b="0" i="1" u="none" strike="noStrike" kern="1200" baseline="0" dirty="0">
              <a:solidFill>
                <a:schemeClr val="tx1"/>
              </a:solidFill>
              <a:latin typeface="+mn-lt"/>
              <a:ea typeface="+mn-ea"/>
              <a:cs typeface="+mn-cs"/>
            </a:endParaRPr>
          </a:p>
          <a:p>
            <a:r>
              <a:rPr lang="sv-SE" sz="900" b="0" i="1" u="none" strike="noStrike" kern="1200" baseline="0" dirty="0">
                <a:solidFill>
                  <a:schemeClr val="tx1"/>
                </a:solidFill>
                <a:latin typeface="+mn-lt"/>
                <a:ea typeface="+mn-ea"/>
                <a:cs typeface="+mn-cs"/>
              </a:rPr>
              <a:t>Skolinspektionen bedömer att det finns brister i huvudmannens process för tillsyn av de fristående förskolor vars huvudman kommunen har godkänt. Visserligen genomförs en tillsyn av kommunens fristående förskolor och tillsynen dokumenteras även i  protokoll men det fattas däremot inte några beslut i denna process. Tillsynen visar även att det finns brister i kommunens dokumentation av det systematiska kvalitetsarbetet avseende förskola. </a:t>
            </a:r>
            <a:endParaRPr lang="sv-SE" i="1" dirty="0"/>
          </a:p>
          <a:p>
            <a:r>
              <a:rPr lang="sv-SE" dirty="0"/>
              <a:t> </a:t>
            </a:r>
          </a:p>
          <a:p>
            <a:r>
              <a:rPr lang="sv-SE" b="1" dirty="0"/>
              <a:t>För att ta del av det fullständiga beslutet från Skolinspektionen, se bilaga i de exempel som bifogas denna presentation.</a:t>
            </a:r>
          </a:p>
        </p:txBody>
      </p:sp>
      <p:sp>
        <p:nvSpPr>
          <p:cNvPr id="4" name="Platshållare för bildnummer 3"/>
          <p:cNvSpPr>
            <a:spLocks noGrp="1"/>
          </p:cNvSpPr>
          <p:nvPr>
            <p:ph type="sldNum" sz="quarter" idx="5"/>
          </p:nvPr>
        </p:nvSpPr>
        <p:spPr/>
        <p:txBody>
          <a:bodyPr/>
          <a:lstStyle/>
          <a:p>
            <a:fld id="{9600D094-F95C-3740-A37B-17005D23A530}" type="slidenum">
              <a:rPr lang="sv-SE" smtClean="0"/>
              <a:t>9</a:t>
            </a:fld>
            <a:endParaRPr lang="sv-SE" dirty="0"/>
          </a:p>
        </p:txBody>
      </p:sp>
    </p:spTree>
    <p:extLst>
      <p:ext uri="{BB962C8B-B14F-4D97-AF65-F5344CB8AC3E}">
        <p14:creationId xmlns:p14="http://schemas.microsoft.com/office/powerpoint/2010/main" val="30993847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8.svg"/><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0.svg"/><Relationship Id="rId7" Type="http://schemas.openxmlformats.org/officeDocument/2006/relationships/image" Target="../media/image4.sv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2.svg"/><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p:spTree>
      <p:nvGrpSpPr>
        <p:cNvPr id="1" name=""/>
        <p:cNvGrpSpPr/>
        <p:nvPr/>
      </p:nvGrpSpPr>
      <p:grpSpPr>
        <a:xfrm>
          <a:off x="0" y="0"/>
          <a:ext cx="0" cy="0"/>
          <a:chOff x="0" y="0"/>
          <a:chExt cx="0" cy="0"/>
        </a:xfrm>
      </p:grpSpPr>
      <p:pic>
        <p:nvPicPr>
          <p:cNvPr id="23" name="Bild 22">
            <a:extLst>
              <a:ext uri="{FF2B5EF4-FFF2-40B4-BE49-F238E27FC236}">
                <a16:creationId xmlns:a16="http://schemas.microsoft.com/office/drawing/2014/main" id="{E5A504C0-428A-1044-84F4-9D22B7BB0368}"/>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r="237"/>
          <a:stretch/>
        </p:blipFill>
        <p:spPr>
          <a:xfrm>
            <a:off x="-1" y="0"/>
            <a:ext cx="9144001" cy="5143016"/>
          </a:xfrm>
          <a:prstGeom prst="rect">
            <a:avLst/>
          </a:prstGeom>
        </p:spPr>
      </p:pic>
      <p:sp>
        <p:nvSpPr>
          <p:cNvPr id="2" name="Title 1"/>
          <p:cNvSpPr>
            <a:spLocks noGrp="1"/>
          </p:cNvSpPr>
          <p:nvPr>
            <p:ph type="ctrTitle" hasCustomPrompt="1"/>
          </p:nvPr>
        </p:nvSpPr>
        <p:spPr>
          <a:xfrm>
            <a:off x="1143000" y="1764000"/>
            <a:ext cx="6858000" cy="1479943"/>
          </a:xfrm>
        </p:spPr>
        <p:txBody>
          <a:bodyPr anchor="ctr" anchorCtr="0">
            <a:noAutofit/>
          </a:bodyPr>
          <a:lstStyle>
            <a:lvl1pPr algn="ctr">
              <a:lnSpc>
                <a:spcPts val="5760"/>
              </a:lnSpc>
              <a:defRPr sz="4800" b="1" i="0">
                <a:solidFill>
                  <a:srgbClr val="692859"/>
                </a:solidFill>
                <a:latin typeface="Arial" panose="020B0604020202020204" pitchFamily="34" charset="0"/>
                <a:cs typeface="Arial" panose="020B0604020202020204" pitchFamily="34" charset="0"/>
              </a:defRPr>
            </a:lvl1pPr>
          </a:lstStyle>
          <a:p>
            <a:r>
              <a:rPr lang="sv-SE" dirty="0"/>
              <a:t>Här skriver du din</a:t>
            </a:r>
            <a:br>
              <a:rPr lang="sv-SE" dirty="0"/>
            </a:br>
            <a:r>
              <a:rPr lang="sv-SE" dirty="0"/>
              <a:t>tvåradiga rubrik</a:t>
            </a:r>
            <a:endParaRPr lang="en-US" dirty="0"/>
          </a:p>
        </p:txBody>
      </p:sp>
      <p:pic>
        <p:nvPicPr>
          <p:cNvPr id="18" name="Bild 17">
            <a:extLst>
              <a:ext uri="{FF2B5EF4-FFF2-40B4-BE49-F238E27FC236}">
                <a16:creationId xmlns:a16="http://schemas.microsoft.com/office/drawing/2014/main" id="{72582392-19E9-3A45-A6C1-290842073DB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679371" y="4572000"/>
            <a:ext cx="1785258" cy="357051"/>
          </a:xfrm>
          <a:prstGeom prst="rect">
            <a:avLst/>
          </a:prstGeom>
        </p:spPr>
      </p:pic>
    </p:spTree>
    <p:extLst>
      <p:ext uri="{BB962C8B-B14F-4D97-AF65-F5344CB8AC3E}">
        <p14:creationId xmlns:p14="http://schemas.microsoft.com/office/powerpoint/2010/main" val="2727444570"/>
      </p:ext>
    </p:extLst>
  </p:cSld>
  <p:clrMapOvr>
    <a:masterClrMapping/>
  </p:clrMapOvr>
  <p:extLst>
    <p:ext uri="{DCECCB84-F9BA-43D5-87BE-67443E8EF086}">
      <p15:sldGuideLst xmlns:p15="http://schemas.microsoft.com/office/powerpoint/2012/main">
        <p15:guide id="1" pos="2880" userDrawn="1">
          <p15:clr>
            <a:srgbClr val="FBAE40"/>
          </p15:clr>
        </p15:guide>
        <p15:guide id="2" orient="horz" pos="16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dast webbsida">
    <p:spTree>
      <p:nvGrpSpPr>
        <p:cNvPr id="1" name=""/>
        <p:cNvGrpSpPr/>
        <p:nvPr/>
      </p:nvGrpSpPr>
      <p:grpSpPr>
        <a:xfrm>
          <a:off x="0" y="0"/>
          <a:ext cx="0" cy="0"/>
          <a:chOff x="0" y="0"/>
          <a:chExt cx="0" cy="0"/>
        </a:xfrm>
      </p:grpSpPr>
      <p:pic>
        <p:nvPicPr>
          <p:cNvPr id="10" name="Bild 9">
            <a:extLst>
              <a:ext uri="{FF2B5EF4-FFF2-40B4-BE49-F238E27FC236}">
                <a16:creationId xmlns:a16="http://schemas.microsoft.com/office/drawing/2014/main" id="{05409978-B5DC-7D41-BD5B-1679928C64FC}"/>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r="237" b="7603"/>
          <a:stretch/>
        </p:blipFill>
        <p:spPr>
          <a:xfrm>
            <a:off x="-1" y="1"/>
            <a:ext cx="9144001" cy="4752000"/>
          </a:xfrm>
          <a:prstGeom prst="rect">
            <a:avLst/>
          </a:prstGeom>
        </p:spPr>
      </p:pic>
      <p:pic>
        <p:nvPicPr>
          <p:cNvPr id="3" name="Bild 2">
            <a:extLst>
              <a:ext uri="{FF2B5EF4-FFF2-40B4-BE49-F238E27FC236}">
                <a16:creationId xmlns:a16="http://schemas.microsoft.com/office/drawing/2014/main" id="{48138641-60FA-3148-A40D-84043C70456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2142000" y="2087984"/>
            <a:ext cx="4860000" cy="569803"/>
          </a:xfrm>
          <a:prstGeom prst="rect">
            <a:avLst/>
          </a:prstGeom>
        </p:spPr>
      </p:pic>
      <p:cxnSp>
        <p:nvCxnSpPr>
          <p:cNvPr id="11" name="Rak 10">
            <a:extLst>
              <a:ext uri="{FF2B5EF4-FFF2-40B4-BE49-F238E27FC236}">
                <a16:creationId xmlns:a16="http://schemas.microsoft.com/office/drawing/2014/main" id="{CDC99A88-AC7F-7646-A5BC-14E7D31DF4EF}"/>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Bild 11">
            <a:extLst>
              <a:ext uri="{FF2B5EF4-FFF2-40B4-BE49-F238E27FC236}">
                <a16:creationId xmlns:a16="http://schemas.microsoft.com/office/drawing/2014/main" id="{77C491C7-ADE1-0F4C-A544-78BC42434B34}"/>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3873364" y="4874933"/>
            <a:ext cx="792000" cy="172175"/>
          </a:xfrm>
          <a:prstGeom prst="rect">
            <a:avLst/>
          </a:prstGeom>
        </p:spPr>
      </p:pic>
      <p:sp>
        <p:nvSpPr>
          <p:cNvPr id="13" name="textruta 12">
            <a:extLst>
              <a:ext uri="{FF2B5EF4-FFF2-40B4-BE49-F238E27FC236}">
                <a16:creationId xmlns:a16="http://schemas.microsoft.com/office/drawing/2014/main" id="{7A827882-FBCE-E440-9ACB-D46F0BF6BF79}"/>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4" name="Rak 13">
            <a:extLst>
              <a:ext uri="{FF2B5EF4-FFF2-40B4-BE49-F238E27FC236}">
                <a16:creationId xmlns:a16="http://schemas.microsoft.com/office/drawing/2014/main" id="{A09B1117-7E5F-5749-8D6E-FCF82E5CA2C7}"/>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0819698"/>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ycka till!">
    <p:spTree>
      <p:nvGrpSpPr>
        <p:cNvPr id="1" name=""/>
        <p:cNvGrpSpPr/>
        <p:nvPr/>
      </p:nvGrpSpPr>
      <p:grpSpPr>
        <a:xfrm>
          <a:off x="0" y="0"/>
          <a:ext cx="0" cy="0"/>
          <a:chOff x="0" y="0"/>
          <a:chExt cx="0" cy="0"/>
        </a:xfrm>
      </p:grpSpPr>
      <p:pic>
        <p:nvPicPr>
          <p:cNvPr id="10" name="Bild 9">
            <a:extLst>
              <a:ext uri="{FF2B5EF4-FFF2-40B4-BE49-F238E27FC236}">
                <a16:creationId xmlns:a16="http://schemas.microsoft.com/office/drawing/2014/main" id="{05409978-B5DC-7D41-BD5B-1679928C64FC}"/>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r="237" b="7603"/>
          <a:stretch/>
        </p:blipFill>
        <p:spPr>
          <a:xfrm>
            <a:off x="-1" y="1"/>
            <a:ext cx="9144001" cy="4752000"/>
          </a:xfrm>
          <a:prstGeom prst="rect">
            <a:avLst/>
          </a:prstGeom>
        </p:spPr>
      </p:pic>
      <p:sp>
        <p:nvSpPr>
          <p:cNvPr id="9" name="Title 1">
            <a:extLst>
              <a:ext uri="{FF2B5EF4-FFF2-40B4-BE49-F238E27FC236}">
                <a16:creationId xmlns:a16="http://schemas.microsoft.com/office/drawing/2014/main" id="{BF66BA5A-D573-4D43-B894-E3EB4F4F6779}"/>
              </a:ext>
            </a:extLst>
          </p:cNvPr>
          <p:cNvSpPr>
            <a:spLocks noGrp="1"/>
          </p:cNvSpPr>
          <p:nvPr>
            <p:ph type="ctrTitle" hasCustomPrompt="1"/>
          </p:nvPr>
        </p:nvSpPr>
        <p:spPr>
          <a:xfrm>
            <a:off x="2599081" y="2087217"/>
            <a:ext cx="3945835" cy="675861"/>
          </a:xfrm>
        </p:spPr>
        <p:txBody>
          <a:bodyPr tIns="36000" anchor="ctr" anchorCtr="0">
            <a:noAutofit/>
          </a:bodyPr>
          <a:lstStyle>
            <a:lvl1pPr algn="ctr">
              <a:lnSpc>
                <a:spcPts val="5760"/>
              </a:lnSpc>
              <a:defRPr sz="4800" b="1" i="0">
                <a:solidFill>
                  <a:srgbClr val="692859"/>
                </a:solidFill>
                <a:latin typeface="Arial" panose="020B0604020202020204" pitchFamily="34" charset="0"/>
                <a:cs typeface="Arial" panose="020B0604020202020204" pitchFamily="34" charset="0"/>
              </a:defRPr>
            </a:lvl1pPr>
          </a:lstStyle>
          <a:p>
            <a:r>
              <a:rPr lang="sv-SE" dirty="0"/>
              <a:t>Lycka till!</a:t>
            </a:r>
            <a:endParaRPr lang="en-US" dirty="0"/>
          </a:p>
        </p:txBody>
      </p:sp>
      <p:cxnSp>
        <p:nvCxnSpPr>
          <p:cNvPr id="11" name="Rak 10">
            <a:extLst>
              <a:ext uri="{FF2B5EF4-FFF2-40B4-BE49-F238E27FC236}">
                <a16:creationId xmlns:a16="http://schemas.microsoft.com/office/drawing/2014/main" id="{CCD9F12B-CBE0-8945-B16D-93FB20135CF7}"/>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Bild 11">
            <a:extLst>
              <a:ext uri="{FF2B5EF4-FFF2-40B4-BE49-F238E27FC236}">
                <a16:creationId xmlns:a16="http://schemas.microsoft.com/office/drawing/2014/main" id="{750D49A2-AE79-A34E-90A2-CF4B17D36C17}"/>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873364" y="4874933"/>
            <a:ext cx="792000" cy="172175"/>
          </a:xfrm>
          <a:prstGeom prst="rect">
            <a:avLst/>
          </a:prstGeom>
        </p:spPr>
      </p:pic>
      <p:sp>
        <p:nvSpPr>
          <p:cNvPr id="13" name="textruta 12">
            <a:extLst>
              <a:ext uri="{FF2B5EF4-FFF2-40B4-BE49-F238E27FC236}">
                <a16:creationId xmlns:a16="http://schemas.microsoft.com/office/drawing/2014/main" id="{4A298216-13FC-284B-B207-A3B57D120057}"/>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4" name="Rak 13">
            <a:extLst>
              <a:ext uri="{FF2B5EF4-FFF2-40B4-BE49-F238E27FC236}">
                <a16:creationId xmlns:a16="http://schemas.microsoft.com/office/drawing/2014/main" id="{1BA8CEB2-6F7C-334C-B67F-DE1599119E0C}"/>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6563187"/>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ast logotyp">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D791082-3D1D-2F4B-A02B-091FA1C51473}"/>
              </a:ext>
            </a:extLst>
          </p:cNvPr>
          <p:cNvSpPr/>
          <p:nvPr userDrawn="1"/>
        </p:nvSpPr>
        <p:spPr>
          <a:xfrm>
            <a:off x="0" y="0"/>
            <a:ext cx="9144000" cy="5143500"/>
          </a:xfrm>
          <a:prstGeom prst="rect">
            <a:avLst/>
          </a:prstGeom>
          <a:solidFill>
            <a:srgbClr val="6928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4" name="Bild 3">
            <a:extLst>
              <a:ext uri="{FF2B5EF4-FFF2-40B4-BE49-F238E27FC236}">
                <a16:creationId xmlns:a16="http://schemas.microsoft.com/office/drawing/2014/main" id="{5B18B57D-5701-364F-98ED-9299F9735D0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321998" y="2160000"/>
            <a:ext cx="4500000" cy="900000"/>
          </a:xfrm>
          <a:prstGeom prst="rect">
            <a:avLst/>
          </a:prstGeom>
        </p:spPr>
      </p:pic>
    </p:spTree>
    <p:extLst>
      <p:ext uri="{BB962C8B-B14F-4D97-AF65-F5344CB8AC3E}">
        <p14:creationId xmlns:p14="http://schemas.microsoft.com/office/powerpoint/2010/main" val="1623223407"/>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ast logotyp och url">
    <p:spTree>
      <p:nvGrpSpPr>
        <p:cNvPr id="1" name=""/>
        <p:cNvGrpSpPr/>
        <p:nvPr/>
      </p:nvGrpSpPr>
      <p:grpSpPr>
        <a:xfrm>
          <a:off x="0" y="0"/>
          <a:ext cx="0" cy="0"/>
          <a:chOff x="0" y="0"/>
          <a:chExt cx="0" cy="0"/>
        </a:xfrm>
      </p:grpSpPr>
      <p:pic>
        <p:nvPicPr>
          <p:cNvPr id="4" name="Bild 3">
            <a:extLst>
              <a:ext uri="{FF2B5EF4-FFF2-40B4-BE49-F238E27FC236}">
                <a16:creationId xmlns:a16="http://schemas.microsoft.com/office/drawing/2014/main" id="{5B18B57D-5701-364F-98ED-9299F9735D0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321998" y="2160000"/>
            <a:ext cx="4500000" cy="900000"/>
          </a:xfrm>
          <a:prstGeom prst="rect">
            <a:avLst/>
          </a:prstGeom>
        </p:spPr>
      </p:pic>
      <p:pic>
        <p:nvPicPr>
          <p:cNvPr id="5" name="Bild 4">
            <a:extLst>
              <a:ext uri="{FF2B5EF4-FFF2-40B4-BE49-F238E27FC236}">
                <a16:creationId xmlns:a16="http://schemas.microsoft.com/office/drawing/2014/main" id="{887B098C-A568-B741-BD2B-631619CF8BE0}"/>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r="237" b="7603"/>
          <a:stretch/>
        </p:blipFill>
        <p:spPr>
          <a:xfrm>
            <a:off x="-1" y="1"/>
            <a:ext cx="9144001" cy="4752000"/>
          </a:xfrm>
          <a:prstGeom prst="rect">
            <a:avLst/>
          </a:prstGeom>
        </p:spPr>
      </p:pic>
      <p:pic>
        <p:nvPicPr>
          <p:cNvPr id="6" name="Bild 5">
            <a:extLst>
              <a:ext uri="{FF2B5EF4-FFF2-40B4-BE49-F238E27FC236}">
                <a16:creationId xmlns:a16="http://schemas.microsoft.com/office/drawing/2014/main" id="{ED923373-E272-2A4D-B024-C0A6FBF28F14}"/>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2322000" y="2034105"/>
            <a:ext cx="4500000" cy="900000"/>
          </a:xfrm>
          <a:prstGeom prst="rect">
            <a:avLst/>
          </a:prstGeom>
        </p:spPr>
      </p:pic>
      <p:sp>
        <p:nvSpPr>
          <p:cNvPr id="3" name="Rektangel 2">
            <a:extLst>
              <a:ext uri="{FF2B5EF4-FFF2-40B4-BE49-F238E27FC236}">
                <a16:creationId xmlns:a16="http://schemas.microsoft.com/office/drawing/2014/main" id="{D5B01659-973C-C343-92C1-E1FC6809AE88}"/>
              </a:ext>
            </a:extLst>
          </p:cNvPr>
          <p:cNvSpPr/>
          <p:nvPr userDrawn="1"/>
        </p:nvSpPr>
        <p:spPr>
          <a:xfrm>
            <a:off x="0" y="4752001"/>
            <a:ext cx="9144000" cy="391499"/>
          </a:xfrm>
          <a:prstGeom prst="rect">
            <a:avLst/>
          </a:prstGeom>
          <a:solidFill>
            <a:srgbClr val="6928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textruta 6">
            <a:extLst>
              <a:ext uri="{FF2B5EF4-FFF2-40B4-BE49-F238E27FC236}">
                <a16:creationId xmlns:a16="http://schemas.microsoft.com/office/drawing/2014/main" id="{DA7749A0-8A76-124A-BECC-BB715812F8F7}"/>
              </a:ext>
            </a:extLst>
          </p:cNvPr>
          <p:cNvSpPr txBox="1"/>
          <p:nvPr userDrawn="1"/>
        </p:nvSpPr>
        <p:spPr>
          <a:xfrm>
            <a:off x="3493601" y="4786196"/>
            <a:ext cx="2191581" cy="338554"/>
          </a:xfrm>
          <a:prstGeom prst="rect">
            <a:avLst/>
          </a:prstGeom>
          <a:noFill/>
        </p:spPr>
        <p:txBody>
          <a:bodyPr wrap="square" rtlCol="0">
            <a:spAutoFit/>
          </a:bodyPr>
          <a:lstStyle/>
          <a:p>
            <a:pPr algn="ctr"/>
            <a:r>
              <a:rPr lang="sv-SE" sz="1600" b="1" i="0" dirty="0">
                <a:solidFill>
                  <a:schemeClr val="bg1"/>
                </a:solidFill>
                <a:latin typeface="Arial" panose="020B0604020202020204" pitchFamily="34" charset="0"/>
                <a:cs typeface="Arial" panose="020B0604020202020204" pitchFamily="34" charset="0"/>
              </a:rPr>
              <a:t>www.skolverket.se</a:t>
            </a:r>
          </a:p>
        </p:txBody>
      </p:sp>
      <p:sp>
        <p:nvSpPr>
          <p:cNvPr id="10" name="textruta 9">
            <a:extLst>
              <a:ext uri="{FF2B5EF4-FFF2-40B4-BE49-F238E27FC236}">
                <a16:creationId xmlns:a16="http://schemas.microsoft.com/office/drawing/2014/main" id="{92A9792B-AD6C-CB49-9422-4722878A15AF}"/>
              </a:ext>
            </a:extLst>
          </p:cNvPr>
          <p:cNvSpPr txBox="1"/>
          <p:nvPr userDrawn="1"/>
        </p:nvSpPr>
        <p:spPr>
          <a:xfrm>
            <a:off x="7695370" y="4784400"/>
            <a:ext cx="1003852" cy="338554"/>
          </a:xfrm>
          <a:prstGeom prst="rect">
            <a:avLst/>
          </a:prstGeom>
          <a:noFill/>
        </p:spPr>
        <p:txBody>
          <a:bodyPr wrap="square" lIns="0" rIns="0" rtlCol="0">
            <a:noAutofit/>
          </a:bodyPr>
          <a:lstStyle/>
          <a:p>
            <a:pPr algn="r"/>
            <a:r>
              <a:rPr lang="sv-SE" sz="1600" b="1" i="0" dirty="0">
                <a:solidFill>
                  <a:schemeClr val="bg1"/>
                </a:solidFill>
                <a:latin typeface="Arial" panose="020B0604020202020204" pitchFamily="34" charset="0"/>
                <a:cs typeface="Arial" panose="020B0604020202020204" pitchFamily="34" charset="0"/>
              </a:rPr>
              <a:t>2018</a:t>
            </a:r>
          </a:p>
        </p:txBody>
      </p:sp>
    </p:spTree>
    <p:extLst>
      <p:ext uri="{BB962C8B-B14F-4D97-AF65-F5344CB8AC3E}">
        <p14:creationId xmlns:p14="http://schemas.microsoft.com/office/powerpoint/2010/main" val="614783329"/>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ort text">
    <p:spTree>
      <p:nvGrpSpPr>
        <p:cNvPr id="1" name=""/>
        <p:cNvGrpSpPr/>
        <p:nvPr/>
      </p:nvGrpSpPr>
      <p:grpSpPr>
        <a:xfrm>
          <a:off x="0" y="0"/>
          <a:ext cx="0" cy="0"/>
          <a:chOff x="0" y="0"/>
          <a:chExt cx="0" cy="0"/>
        </a:xfrm>
      </p:grpSpPr>
      <p:pic>
        <p:nvPicPr>
          <p:cNvPr id="10" name="Bild 9">
            <a:extLst>
              <a:ext uri="{FF2B5EF4-FFF2-40B4-BE49-F238E27FC236}">
                <a16:creationId xmlns:a16="http://schemas.microsoft.com/office/drawing/2014/main" id="{05409978-B5DC-7D41-BD5B-1679928C64FC}"/>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r="237" b="7603"/>
          <a:stretch/>
        </p:blipFill>
        <p:spPr>
          <a:xfrm>
            <a:off x="-1" y="1"/>
            <a:ext cx="9144001" cy="4752000"/>
          </a:xfrm>
          <a:prstGeom prst="rect">
            <a:avLst/>
          </a:prstGeom>
        </p:spPr>
      </p:pic>
      <p:sp>
        <p:nvSpPr>
          <p:cNvPr id="9" name="Title 1">
            <a:extLst>
              <a:ext uri="{FF2B5EF4-FFF2-40B4-BE49-F238E27FC236}">
                <a16:creationId xmlns:a16="http://schemas.microsoft.com/office/drawing/2014/main" id="{E4FFDDAD-3400-C84D-B888-D26B47662472}"/>
              </a:ext>
            </a:extLst>
          </p:cNvPr>
          <p:cNvSpPr>
            <a:spLocks noGrp="1"/>
          </p:cNvSpPr>
          <p:nvPr>
            <p:ph type="title" hasCustomPrompt="1"/>
          </p:nvPr>
        </p:nvSpPr>
        <p:spPr>
          <a:xfrm>
            <a:off x="1692000" y="1685139"/>
            <a:ext cx="5760000" cy="1413822"/>
          </a:xfrm>
          <a:solidFill>
            <a:schemeClr val="bg1"/>
          </a:solidFill>
        </p:spPr>
        <p:txBody>
          <a:bodyPr vert="horz" lIns="360000" tIns="360000" rIns="360000" bIns="360000" anchor="ctr" anchorCtr="0">
            <a:spAutoFit/>
          </a:bodyPr>
          <a:lstStyle>
            <a:lvl1pPr algn="ctr">
              <a:lnSpc>
                <a:spcPts val="2800"/>
              </a:lnSpc>
              <a:defRPr sz="2000" b="1" i="0">
                <a:solidFill>
                  <a:srgbClr val="692859"/>
                </a:solidFill>
                <a:latin typeface="Arial" panose="020B0604020202020204" pitchFamily="34" charset="0"/>
                <a:cs typeface="Arial" panose="020B0604020202020204" pitchFamily="34" charset="0"/>
              </a:defRPr>
            </a:lvl1pPr>
          </a:lstStyle>
          <a:p>
            <a:r>
              <a:rPr lang="sv-SE" dirty="0"/>
              <a:t>Plats för en kortare text, exempelvis en ingress eller en kortare faktatext.</a:t>
            </a:r>
            <a:endParaRPr lang="en-US" dirty="0"/>
          </a:p>
        </p:txBody>
      </p:sp>
      <p:cxnSp>
        <p:nvCxnSpPr>
          <p:cNvPr id="7" name="Rak 6">
            <a:extLst>
              <a:ext uri="{FF2B5EF4-FFF2-40B4-BE49-F238E27FC236}">
                <a16:creationId xmlns:a16="http://schemas.microsoft.com/office/drawing/2014/main" id="{03F61561-DEAD-4348-902F-BC0BDB4F2F44}"/>
              </a:ext>
            </a:extLst>
          </p:cNvPr>
          <p:cNvCxnSpPr/>
          <p:nvPr userDrawn="1"/>
        </p:nvCxnSpPr>
        <p:spPr>
          <a:xfrm>
            <a:off x="0" y="4752000"/>
            <a:ext cx="9144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23" name="Bild 22">
            <a:extLst>
              <a:ext uri="{FF2B5EF4-FFF2-40B4-BE49-F238E27FC236}">
                <a16:creationId xmlns:a16="http://schemas.microsoft.com/office/drawing/2014/main" id="{DF76F9A7-34BE-384C-996A-6462BF53612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873364" y="4874933"/>
            <a:ext cx="792000" cy="172175"/>
          </a:xfrm>
          <a:prstGeom prst="rect">
            <a:avLst/>
          </a:prstGeom>
        </p:spPr>
      </p:pic>
      <p:sp>
        <p:nvSpPr>
          <p:cNvPr id="24" name="textruta 23">
            <a:extLst>
              <a:ext uri="{FF2B5EF4-FFF2-40B4-BE49-F238E27FC236}">
                <a16:creationId xmlns:a16="http://schemas.microsoft.com/office/drawing/2014/main" id="{C6B10D6D-BAE4-F142-AFCB-C4CD7AC63DA4}"/>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25" name="Rak 24">
            <a:extLst>
              <a:ext uri="{FF2B5EF4-FFF2-40B4-BE49-F238E27FC236}">
                <a16:creationId xmlns:a16="http://schemas.microsoft.com/office/drawing/2014/main" id="{D7C7A2B9-218D-E54B-87DD-476BF2D267FC}"/>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1145970"/>
      </p:ext>
    </p:extLst>
  </p:cSld>
  <p:clrMapOvr>
    <a:masterClrMapping/>
  </p:clrMapOvr>
  <p:extLst>
    <p:ext uri="{DCECCB84-F9BA-43D5-87BE-67443E8EF086}">
      <p15:sldGuideLst xmlns:p15="http://schemas.microsoft.com/office/powerpoint/2012/main">
        <p15:guide id="1"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korativ sida">
    <p:spTree>
      <p:nvGrpSpPr>
        <p:cNvPr id="1" name=""/>
        <p:cNvGrpSpPr/>
        <p:nvPr/>
      </p:nvGrpSpPr>
      <p:grpSpPr>
        <a:xfrm>
          <a:off x="0" y="0"/>
          <a:ext cx="0" cy="0"/>
          <a:chOff x="0" y="0"/>
          <a:chExt cx="0" cy="0"/>
        </a:xfrm>
      </p:grpSpPr>
      <p:pic>
        <p:nvPicPr>
          <p:cNvPr id="8" name="Bild 7">
            <a:extLst>
              <a:ext uri="{FF2B5EF4-FFF2-40B4-BE49-F238E27FC236}">
                <a16:creationId xmlns:a16="http://schemas.microsoft.com/office/drawing/2014/main" id="{C01091D3-4D60-EB46-97FE-65D73D14CF1A}"/>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r="237" b="7603"/>
          <a:stretch/>
        </p:blipFill>
        <p:spPr>
          <a:xfrm>
            <a:off x="-1" y="0"/>
            <a:ext cx="9144001" cy="4752000"/>
          </a:xfrm>
          <a:prstGeom prst="rect">
            <a:avLst/>
          </a:prstGeom>
        </p:spPr>
      </p:pic>
      <p:sp>
        <p:nvSpPr>
          <p:cNvPr id="9" name="Title 1">
            <a:extLst>
              <a:ext uri="{FF2B5EF4-FFF2-40B4-BE49-F238E27FC236}">
                <a16:creationId xmlns:a16="http://schemas.microsoft.com/office/drawing/2014/main" id="{E4FFDDAD-3400-C84D-B888-D26B47662472}"/>
              </a:ext>
            </a:extLst>
          </p:cNvPr>
          <p:cNvSpPr>
            <a:spLocks noGrp="1"/>
          </p:cNvSpPr>
          <p:nvPr>
            <p:ph type="title" hasCustomPrompt="1"/>
          </p:nvPr>
        </p:nvSpPr>
        <p:spPr>
          <a:xfrm>
            <a:off x="2285999" y="1644900"/>
            <a:ext cx="4572000" cy="1512000"/>
          </a:xfrm>
          <a:solidFill>
            <a:schemeClr val="bg1"/>
          </a:solidFill>
        </p:spPr>
        <p:txBody>
          <a:bodyPr vert="horz" wrap="square" lIns="144000" tIns="360000" rIns="144000" bIns="360000" anchor="ctr" anchorCtr="0">
            <a:spAutoFit/>
          </a:bodyPr>
          <a:lstStyle>
            <a:lvl1pPr algn="ctr">
              <a:lnSpc>
                <a:spcPts val="3000"/>
              </a:lnSpc>
              <a:defRPr sz="2500" b="1" i="0">
                <a:solidFill>
                  <a:srgbClr val="692859"/>
                </a:solidFill>
                <a:latin typeface="Arial" panose="020B0604020202020204" pitchFamily="34" charset="0"/>
                <a:cs typeface="Arial" panose="020B0604020202020204" pitchFamily="34" charset="0"/>
              </a:defRPr>
            </a:lvl1pPr>
          </a:lstStyle>
          <a:p>
            <a:r>
              <a:rPr lang="sv-SE" dirty="0"/>
              <a:t>En dekorativ sida med plats</a:t>
            </a:r>
            <a:br>
              <a:rPr lang="sv-SE" dirty="0"/>
            </a:br>
            <a:r>
              <a:rPr lang="sv-SE" dirty="0"/>
              <a:t>för frågeställning.</a:t>
            </a:r>
            <a:endParaRPr lang="en-US" dirty="0"/>
          </a:p>
        </p:txBody>
      </p:sp>
      <p:cxnSp>
        <p:nvCxnSpPr>
          <p:cNvPr id="7" name="Rak 6">
            <a:extLst>
              <a:ext uri="{FF2B5EF4-FFF2-40B4-BE49-F238E27FC236}">
                <a16:creationId xmlns:a16="http://schemas.microsoft.com/office/drawing/2014/main" id="{03F61561-DEAD-4348-902F-BC0BDB4F2F44}"/>
              </a:ext>
            </a:extLst>
          </p:cNvPr>
          <p:cNvCxnSpPr/>
          <p:nvPr userDrawn="1"/>
        </p:nvCxnSpPr>
        <p:spPr>
          <a:xfrm>
            <a:off x="0" y="4752000"/>
            <a:ext cx="9144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23" name="Bild 22">
            <a:extLst>
              <a:ext uri="{FF2B5EF4-FFF2-40B4-BE49-F238E27FC236}">
                <a16:creationId xmlns:a16="http://schemas.microsoft.com/office/drawing/2014/main" id="{DF76F9A7-34BE-384C-996A-6462BF53612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873364" y="4874933"/>
            <a:ext cx="792000" cy="172175"/>
          </a:xfrm>
          <a:prstGeom prst="rect">
            <a:avLst/>
          </a:prstGeom>
        </p:spPr>
      </p:pic>
      <p:sp>
        <p:nvSpPr>
          <p:cNvPr id="24" name="textruta 23">
            <a:extLst>
              <a:ext uri="{FF2B5EF4-FFF2-40B4-BE49-F238E27FC236}">
                <a16:creationId xmlns:a16="http://schemas.microsoft.com/office/drawing/2014/main" id="{C6B10D6D-BAE4-F142-AFCB-C4CD7AC63DA4}"/>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25" name="Rak 24">
            <a:extLst>
              <a:ext uri="{FF2B5EF4-FFF2-40B4-BE49-F238E27FC236}">
                <a16:creationId xmlns:a16="http://schemas.microsoft.com/office/drawing/2014/main" id="{D7C7A2B9-218D-E54B-87DD-476BF2D267FC}"/>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Platshållare för bild 11">
            <a:extLst>
              <a:ext uri="{FF2B5EF4-FFF2-40B4-BE49-F238E27FC236}">
                <a16:creationId xmlns:a16="http://schemas.microsoft.com/office/drawing/2014/main" id="{2A49CAD3-2D5E-0D4E-B610-A3F2DC9EA21E}"/>
              </a:ext>
            </a:extLst>
          </p:cNvPr>
          <p:cNvSpPr>
            <a:spLocks noGrp="1"/>
          </p:cNvSpPr>
          <p:nvPr>
            <p:ph type="pic" sz="quarter" idx="10"/>
          </p:nvPr>
        </p:nvSpPr>
        <p:spPr>
          <a:xfrm>
            <a:off x="4354513" y="1425575"/>
            <a:ext cx="461962" cy="461963"/>
          </a:xfrm>
        </p:spPr>
        <p:txBody>
          <a:bodyPr>
            <a:normAutofit/>
          </a:bodyPr>
          <a:lstStyle>
            <a:lvl1pPr marL="0" indent="0">
              <a:lnSpc>
                <a:spcPts val="600"/>
              </a:lnSpc>
              <a:defRPr sz="400"/>
            </a:lvl1pPr>
          </a:lstStyle>
          <a:p>
            <a:endParaRPr lang="sv-SE" dirty="0"/>
          </a:p>
        </p:txBody>
      </p:sp>
    </p:spTree>
    <p:extLst>
      <p:ext uri="{BB962C8B-B14F-4D97-AF65-F5344CB8AC3E}">
        <p14:creationId xmlns:p14="http://schemas.microsoft.com/office/powerpoint/2010/main" val="4258039637"/>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ehåll och foto vänst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00000" y="468000"/>
            <a:ext cx="4915350" cy="923772"/>
          </a:xfrm>
        </p:spPr>
        <p:txBody>
          <a:bodyPr wrap="square" lIns="0" anchor="t" anchorCtr="0">
            <a:noAutofit/>
          </a:bodyPr>
          <a:lstStyle/>
          <a:p>
            <a:r>
              <a:rPr lang="sv-SE" dirty="0"/>
              <a:t>Sida med text och</a:t>
            </a:r>
            <a:br>
              <a:rPr lang="sv-SE" dirty="0"/>
            </a:br>
            <a:r>
              <a:rPr lang="sv-SE" dirty="0"/>
              <a:t>bild till vänster</a:t>
            </a:r>
            <a:endParaRPr lang="en-US" dirty="0"/>
          </a:p>
        </p:txBody>
      </p:sp>
      <p:sp>
        <p:nvSpPr>
          <p:cNvPr id="3" name="Content Placeholder 2"/>
          <p:cNvSpPr>
            <a:spLocks noGrp="1"/>
          </p:cNvSpPr>
          <p:nvPr>
            <p:ph idx="1"/>
          </p:nvPr>
        </p:nvSpPr>
        <p:spPr>
          <a:xfrm>
            <a:off x="3600000" y="1692000"/>
            <a:ext cx="4915350" cy="2838055"/>
          </a:xfrm>
        </p:spPr>
        <p:txBody>
          <a:bodyPr lIns="0"/>
          <a:lstStyle/>
          <a:p>
            <a:pPr lvl="0"/>
            <a:r>
              <a:rPr lang="sv-SE" dirty="0"/>
              <a:t>Redigera format för bakgrundstext
Nivå två
Nivå tre
Nivå fyra
Nivå fem</a:t>
            </a:r>
            <a:endParaRPr lang="en-US" dirty="0"/>
          </a:p>
        </p:txBody>
      </p:sp>
      <p:cxnSp>
        <p:nvCxnSpPr>
          <p:cNvPr id="8" name="Rak 7">
            <a:extLst>
              <a:ext uri="{FF2B5EF4-FFF2-40B4-BE49-F238E27FC236}">
                <a16:creationId xmlns:a16="http://schemas.microsoft.com/office/drawing/2014/main" id="{00582FD6-4266-BC41-A25E-92DAF757DCE0}"/>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Bild 9">
            <a:extLst>
              <a:ext uri="{FF2B5EF4-FFF2-40B4-BE49-F238E27FC236}">
                <a16:creationId xmlns:a16="http://schemas.microsoft.com/office/drawing/2014/main" id="{975777C9-1ED7-ED44-92C8-59F4C645D50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73364" y="4874933"/>
            <a:ext cx="792000" cy="172175"/>
          </a:xfrm>
          <a:prstGeom prst="rect">
            <a:avLst/>
          </a:prstGeom>
        </p:spPr>
      </p:pic>
      <p:sp>
        <p:nvSpPr>
          <p:cNvPr id="11" name="textruta 10">
            <a:extLst>
              <a:ext uri="{FF2B5EF4-FFF2-40B4-BE49-F238E27FC236}">
                <a16:creationId xmlns:a16="http://schemas.microsoft.com/office/drawing/2014/main" id="{DEF4ED9D-7D2D-3F46-9F02-492AA0C13B54}"/>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2" name="Rak 11">
            <a:extLst>
              <a:ext uri="{FF2B5EF4-FFF2-40B4-BE49-F238E27FC236}">
                <a16:creationId xmlns:a16="http://schemas.microsoft.com/office/drawing/2014/main" id="{433DC223-206A-7247-8EE2-3C8674410D77}"/>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Platshållare för bild 13">
            <a:extLst>
              <a:ext uri="{FF2B5EF4-FFF2-40B4-BE49-F238E27FC236}">
                <a16:creationId xmlns:a16="http://schemas.microsoft.com/office/drawing/2014/main" id="{9A229A1A-A7C2-9E41-90EE-8A016CFA8B87}"/>
              </a:ext>
            </a:extLst>
          </p:cNvPr>
          <p:cNvSpPr>
            <a:spLocks noGrp="1"/>
          </p:cNvSpPr>
          <p:nvPr userDrawn="1">
            <p:ph type="pic" sz="quarter" idx="10"/>
          </p:nvPr>
        </p:nvSpPr>
        <p:spPr>
          <a:xfrm>
            <a:off x="0" y="0"/>
            <a:ext cx="3238500" cy="4751388"/>
          </a:xfrm>
        </p:spPr>
        <p:txBody>
          <a:bodyPr/>
          <a:lstStyle/>
          <a:p>
            <a:endParaRPr lang="sv-SE" dirty="0"/>
          </a:p>
        </p:txBody>
      </p:sp>
    </p:spTree>
    <p:extLst>
      <p:ext uri="{BB962C8B-B14F-4D97-AF65-F5344CB8AC3E}">
        <p14:creationId xmlns:p14="http://schemas.microsoft.com/office/powerpoint/2010/main" val="2256046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nehåll och foto hög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8000" y="468000"/>
            <a:ext cx="4915350" cy="923772"/>
          </a:xfrm>
        </p:spPr>
        <p:txBody>
          <a:bodyPr wrap="square" lIns="0" anchor="t" anchorCtr="0">
            <a:noAutofit/>
          </a:bodyPr>
          <a:lstStyle/>
          <a:p>
            <a:r>
              <a:rPr lang="sv-SE" dirty="0"/>
              <a:t>Sida med text och</a:t>
            </a:r>
            <a:br>
              <a:rPr lang="sv-SE" dirty="0"/>
            </a:br>
            <a:r>
              <a:rPr lang="sv-SE" dirty="0"/>
              <a:t>bild till höger</a:t>
            </a:r>
            <a:endParaRPr lang="en-US" dirty="0"/>
          </a:p>
        </p:txBody>
      </p:sp>
      <p:sp>
        <p:nvSpPr>
          <p:cNvPr id="3" name="Content Placeholder 2"/>
          <p:cNvSpPr>
            <a:spLocks noGrp="1"/>
          </p:cNvSpPr>
          <p:nvPr>
            <p:ph idx="1"/>
          </p:nvPr>
        </p:nvSpPr>
        <p:spPr>
          <a:xfrm>
            <a:off x="468000" y="1692000"/>
            <a:ext cx="4915350" cy="2838055"/>
          </a:xfrm>
        </p:spPr>
        <p:txBody>
          <a:bodyPr lIns="0"/>
          <a:lstStyle/>
          <a:p>
            <a:pPr lvl="0"/>
            <a:r>
              <a:rPr lang="sv-SE" dirty="0"/>
              <a:t>Redigera format för bakgrundstext
Nivå två
Nivå tre
Nivå fyra
Nivå fem</a:t>
            </a:r>
            <a:endParaRPr lang="en-US" dirty="0"/>
          </a:p>
        </p:txBody>
      </p:sp>
      <p:sp>
        <p:nvSpPr>
          <p:cNvPr id="14" name="Platshållare för bild 13">
            <a:extLst>
              <a:ext uri="{FF2B5EF4-FFF2-40B4-BE49-F238E27FC236}">
                <a16:creationId xmlns:a16="http://schemas.microsoft.com/office/drawing/2014/main" id="{9A229A1A-A7C2-9E41-90EE-8A016CFA8B87}"/>
              </a:ext>
            </a:extLst>
          </p:cNvPr>
          <p:cNvSpPr>
            <a:spLocks noGrp="1"/>
          </p:cNvSpPr>
          <p:nvPr>
            <p:ph type="pic" sz="quarter" idx="10"/>
          </p:nvPr>
        </p:nvSpPr>
        <p:spPr>
          <a:xfrm>
            <a:off x="5892053" y="0"/>
            <a:ext cx="3238500" cy="4751388"/>
          </a:xfrm>
        </p:spPr>
        <p:txBody>
          <a:bodyPr/>
          <a:lstStyle/>
          <a:p>
            <a:endParaRPr lang="sv-SE" dirty="0"/>
          </a:p>
        </p:txBody>
      </p:sp>
      <p:cxnSp>
        <p:nvCxnSpPr>
          <p:cNvPr id="13" name="Rak 12">
            <a:extLst>
              <a:ext uri="{FF2B5EF4-FFF2-40B4-BE49-F238E27FC236}">
                <a16:creationId xmlns:a16="http://schemas.microsoft.com/office/drawing/2014/main" id="{077633AE-470C-6347-89D8-B047CA5AE127}"/>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15" name="Bild 14">
            <a:extLst>
              <a:ext uri="{FF2B5EF4-FFF2-40B4-BE49-F238E27FC236}">
                <a16:creationId xmlns:a16="http://schemas.microsoft.com/office/drawing/2014/main" id="{37B47E7C-88C6-DD4A-A525-9F9C849E940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73364" y="4874933"/>
            <a:ext cx="792000" cy="172175"/>
          </a:xfrm>
          <a:prstGeom prst="rect">
            <a:avLst/>
          </a:prstGeom>
        </p:spPr>
      </p:pic>
      <p:sp>
        <p:nvSpPr>
          <p:cNvPr id="16" name="textruta 15">
            <a:extLst>
              <a:ext uri="{FF2B5EF4-FFF2-40B4-BE49-F238E27FC236}">
                <a16:creationId xmlns:a16="http://schemas.microsoft.com/office/drawing/2014/main" id="{9C295E63-D0D6-E245-B555-22FA3C63CFA5}"/>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7" name="Rak 16">
            <a:extLst>
              <a:ext uri="{FF2B5EF4-FFF2-40B4-BE49-F238E27FC236}">
                <a16:creationId xmlns:a16="http://schemas.microsoft.com/office/drawing/2014/main" id="{7DE96F93-7419-0F48-A1C7-CD1C8994C400}"/>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0739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nehåll i två spalt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8000" y="468000"/>
            <a:ext cx="7909518" cy="923772"/>
          </a:xfrm>
        </p:spPr>
        <p:txBody>
          <a:bodyPr wrap="square" lIns="0" anchor="t" anchorCtr="0">
            <a:noAutofit/>
          </a:bodyPr>
          <a:lstStyle/>
          <a:p>
            <a:r>
              <a:rPr lang="sv-SE" dirty="0"/>
              <a:t>Sida med text i två spalter</a:t>
            </a:r>
            <a:endParaRPr lang="en-US" dirty="0"/>
          </a:p>
        </p:txBody>
      </p:sp>
      <p:sp>
        <p:nvSpPr>
          <p:cNvPr id="3" name="Content Placeholder 2"/>
          <p:cNvSpPr>
            <a:spLocks noGrp="1"/>
          </p:cNvSpPr>
          <p:nvPr>
            <p:ph idx="1"/>
          </p:nvPr>
        </p:nvSpPr>
        <p:spPr>
          <a:xfrm>
            <a:off x="468000" y="1692000"/>
            <a:ext cx="7909518" cy="2838055"/>
          </a:xfrm>
        </p:spPr>
        <p:txBody>
          <a:bodyPr lIns="0" numCol="2" spcCol="432000">
            <a:noAutofit/>
          </a:bodyPr>
          <a:lstStyle/>
          <a:p>
            <a:pPr lvl="0"/>
            <a:r>
              <a:rPr lang="sv-SE" dirty="0"/>
              <a:t>Redigera format för bakgrundstext
Nivå två
Nivå tre
Nivå fyra
Nivå fem</a:t>
            </a:r>
            <a:endParaRPr lang="en-US" dirty="0"/>
          </a:p>
        </p:txBody>
      </p:sp>
      <p:cxnSp>
        <p:nvCxnSpPr>
          <p:cNvPr id="13" name="Rak 12">
            <a:extLst>
              <a:ext uri="{FF2B5EF4-FFF2-40B4-BE49-F238E27FC236}">
                <a16:creationId xmlns:a16="http://schemas.microsoft.com/office/drawing/2014/main" id="{94B301F5-5A61-4D46-AF70-0F529A180DED}"/>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Bild 13">
            <a:extLst>
              <a:ext uri="{FF2B5EF4-FFF2-40B4-BE49-F238E27FC236}">
                <a16:creationId xmlns:a16="http://schemas.microsoft.com/office/drawing/2014/main" id="{6D948AE6-8146-9D46-A341-500FB4EECB4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73364" y="4874933"/>
            <a:ext cx="792000" cy="172175"/>
          </a:xfrm>
          <a:prstGeom prst="rect">
            <a:avLst/>
          </a:prstGeom>
        </p:spPr>
      </p:pic>
      <p:sp>
        <p:nvSpPr>
          <p:cNvPr id="15" name="textruta 14">
            <a:extLst>
              <a:ext uri="{FF2B5EF4-FFF2-40B4-BE49-F238E27FC236}">
                <a16:creationId xmlns:a16="http://schemas.microsoft.com/office/drawing/2014/main" id="{081B4B6B-E6FD-B441-9B37-8E6853F3450B}"/>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6" name="Rak 15">
            <a:extLst>
              <a:ext uri="{FF2B5EF4-FFF2-40B4-BE49-F238E27FC236}">
                <a16:creationId xmlns:a16="http://schemas.microsoft.com/office/drawing/2014/main" id="{A5F0DAC9-B6DE-3A41-8F3D-135A7BD9D37E}"/>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6668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och diagra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11890" y="468000"/>
            <a:ext cx="7120219" cy="923772"/>
          </a:xfrm>
        </p:spPr>
        <p:txBody>
          <a:bodyPr wrap="square" lIns="0" anchor="t" anchorCtr="0">
            <a:noAutofit/>
          </a:bodyPr>
          <a:lstStyle>
            <a:lvl1pPr algn="ctr">
              <a:defRPr/>
            </a:lvl1pPr>
          </a:lstStyle>
          <a:p>
            <a:r>
              <a:rPr lang="sv-SE" dirty="0"/>
              <a:t>Sida med plats för rubrik och grafik</a:t>
            </a:r>
            <a:endParaRPr lang="en-US" dirty="0"/>
          </a:p>
        </p:txBody>
      </p:sp>
      <p:sp>
        <p:nvSpPr>
          <p:cNvPr id="5" name="Platshållare för diagram 4">
            <a:extLst>
              <a:ext uri="{FF2B5EF4-FFF2-40B4-BE49-F238E27FC236}">
                <a16:creationId xmlns:a16="http://schemas.microsoft.com/office/drawing/2014/main" id="{889965E2-1FC4-8D4B-95FB-74E9CE5880A0}"/>
              </a:ext>
            </a:extLst>
          </p:cNvPr>
          <p:cNvSpPr>
            <a:spLocks noGrp="1"/>
          </p:cNvSpPr>
          <p:nvPr>
            <p:ph type="chart" sz="quarter" idx="10"/>
          </p:nvPr>
        </p:nvSpPr>
        <p:spPr>
          <a:xfrm>
            <a:off x="1011890" y="1882588"/>
            <a:ext cx="7120219" cy="2427007"/>
          </a:xfrm>
        </p:spPr>
        <p:txBody>
          <a:bodyPr/>
          <a:lstStyle/>
          <a:p>
            <a:endParaRPr lang="sv-SE" dirty="0"/>
          </a:p>
        </p:txBody>
      </p:sp>
      <p:cxnSp>
        <p:nvCxnSpPr>
          <p:cNvPr id="13" name="Rak 12">
            <a:extLst>
              <a:ext uri="{FF2B5EF4-FFF2-40B4-BE49-F238E27FC236}">
                <a16:creationId xmlns:a16="http://schemas.microsoft.com/office/drawing/2014/main" id="{17154107-3C32-3549-955E-5D2154AD6177}"/>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15" name="Bild 14">
            <a:extLst>
              <a:ext uri="{FF2B5EF4-FFF2-40B4-BE49-F238E27FC236}">
                <a16:creationId xmlns:a16="http://schemas.microsoft.com/office/drawing/2014/main" id="{108DBF63-7A15-3145-A96C-B0279E9C044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73364" y="4874933"/>
            <a:ext cx="792000" cy="172175"/>
          </a:xfrm>
          <a:prstGeom prst="rect">
            <a:avLst/>
          </a:prstGeom>
        </p:spPr>
      </p:pic>
      <p:sp>
        <p:nvSpPr>
          <p:cNvPr id="16" name="textruta 15">
            <a:extLst>
              <a:ext uri="{FF2B5EF4-FFF2-40B4-BE49-F238E27FC236}">
                <a16:creationId xmlns:a16="http://schemas.microsoft.com/office/drawing/2014/main" id="{97935420-1199-5C45-AE19-6BA8A0567F94}"/>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7" name="Rak 16">
            <a:extLst>
              <a:ext uri="{FF2B5EF4-FFF2-40B4-BE49-F238E27FC236}">
                <a16:creationId xmlns:a16="http://schemas.microsoft.com/office/drawing/2014/main" id="{234C6C75-731E-D14C-A6EA-E42DCE4B4B90}"/>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8709493"/>
      </p:ext>
    </p:extLst>
  </p:cSld>
  <p:clrMapOvr>
    <a:masterClrMapping/>
  </p:clrMapOvr>
  <p:extLst>
    <p:ext uri="{DCECCB84-F9BA-43D5-87BE-67443E8EF086}">
      <p15:sldGuideLst xmlns:p15="http://schemas.microsoft.com/office/powerpoint/2012/main">
        <p15:guide id="1"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ehåll och diagram hög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8000" y="468000"/>
            <a:ext cx="4915350" cy="923772"/>
          </a:xfrm>
        </p:spPr>
        <p:txBody>
          <a:bodyPr wrap="square" lIns="0" anchor="t" anchorCtr="0">
            <a:noAutofit/>
          </a:bodyPr>
          <a:lstStyle/>
          <a:p>
            <a:r>
              <a:rPr lang="sv-SE" dirty="0"/>
              <a:t>Sida med text och</a:t>
            </a:r>
            <a:br>
              <a:rPr lang="sv-SE" dirty="0"/>
            </a:br>
            <a:r>
              <a:rPr lang="sv-SE" dirty="0"/>
              <a:t>diagram till höger</a:t>
            </a:r>
            <a:endParaRPr lang="en-US" dirty="0"/>
          </a:p>
        </p:txBody>
      </p:sp>
      <p:sp>
        <p:nvSpPr>
          <p:cNvPr id="3" name="Content Placeholder 2"/>
          <p:cNvSpPr>
            <a:spLocks noGrp="1"/>
          </p:cNvSpPr>
          <p:nvPr>
            <p:ph idx="1"/>
          </p:nvPr>
        </p:nvSpPr>
        <p:spPr>
          <a:xfrm>
            <a:off x="468000" y="1692000"/>
            <a:ext cx="4915350" cy="2838055"/>
          </a:xfrm>
        </p:spPr>
        <p:txBody>
          <a:bodyPr lIns="0"/>
          <a:lstStyle/>
          <a:p>
            <a:pPr lvl="0"/>
            <a:r>
              <a:rPr lang="sv-SE" dirty="0"/>
              <a:t>Redigera format för bakgrundstext
Nivå två
Nivå tre
Nivå fyra
Nivå fem</a:t>
            </a:r>
            <a:endParaRPr lang="en-US" dirty="0"/>
          </a:p>
        </p:txBody>
      </p:sp>
      <p:sp>
        <p:nvSpPr>
          <p:cNvPr id="5" name="Platshållare för diagram 4">
            <a:extLst>
              <a:ext uri="{FF2B5EF4-FFF2-40B4-BE49-F238E27FC236}">
                <a16:creationId xmlns:a16="http://schemas.microsoft.com/office/drawing/2014/main" id="{581800F1-247E-0C41-A2DC-FBC77FA52400}"/>
              </a:ext>
            </a:extLst>
          </p:cNvPr>
          <p:cNvSpPr>
            <a:spLocks noGrp="1"/>
          </p:cNvSpPr>
          <p:nvPr>
            <p:ph type="chart" sz="quarter" idx="10"/>
          </p:nvPr>
        </p:nvSpPr>
        <p:spPr>
          <a:xfrm>
            <a:off x="5829300" y="468313"/>
            <a:ext cx="2944813" cy="4062412"/>
          </a:xfrm>
        </p:spPr>
        <p:txBody>
          <a:bodyPr/>
          <a:lstStyle/>
          <a:p>
            <a:endParaRPr lang="sv-SE" dirty="0"/>
          </a:p>
        </p:txBody>
      </p:sp>
      <p:cxnSp>
        <p:nvCxnSpPr>
          <p:cNvPr id="13" name="Rak 12">
            <a:extLst>
              <a:ext uri="{FF2B5EF4-FFF2-40B4-BE49-F238E27FC236}">
                <a16:creationId xmlns:a16="http://schemas.microsoft.com/office/drawing/2014/main" id="{1EA60F9A-E310-D449-9EC2-F04A56332A82}"/>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15" name="Bild 14">
            <a:extLst>
              <a:ext uri="{FF2B5EF4-FFF2-40B4-BE49-F238E27FC236}">
                <a16:creationId xmlns:a16="http://schemas.microsoft.com/office/drawing/2014/main" id="{A6C8251A-F561-194B-9421-75CB748A1C5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73364" y="4874933"/>
            <a:ext cx="792000" cy="172175"/>
          </a:xfrm>
          <a:prstGeom prst="rect">
            <a:avLst/>
          </a:prstGeom>
        </p:spPr>
      </p:pic>
      <p:sp>
        <p:nvSpPr>
          <p:cNvPr id="16" name="textruta 15">
            <a:extLst>
              <a:ext uri="{FF2B5EF4-FFF2-40B4-BE49-F238E27FC236}">
                <a16:creationId xmlns:a16="http://schemas.microsoft.com/office/drawing/2014/main" id="{54F084D9-DE28-4742-8AB3-33BA2D53264F}"/>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7" name="Rak 16">
            <a:extLst>
              <a:ext uri="{FF2B5EF4-FFF2-40B4-BE49-F238E27FC236}">
                <a16:creationId xmlns:a16="http://schemas.microsoft.com/office/drawing/2014/main" id="{B44186E4-3605-244A-80D0-A90E093C1EF2}"/>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1805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ast foto">
    <p:spTree>
      <p:nvGrpSpPr>
        <p:cNvPr id="1" name=""/>
        <p:cNvGrpSpPr/>
        <p:nvPr/>
      </p:nvGrpSpPr>
      <p:grpSpPr>
        <a:xfrm>
          <a:off x="0" y="0"/>
          <a:ext cx="0" cy="0"/>
          <a:chOff x="0" y="0"/>
          <a:chExt cx="0" cy="0"/>
        </a:xfrm>
      </p:grpSpPr>
      <p:sp>
        <p:nvSpPr>
          <p:cNvPr id="6" name="Platshållare för bild 5">
            <a:extLst>
              <a:ext uri="{FF2B5EF4-FFF2-40B4-BE49-F238E27FC236}">
                <a16:creationId xmlns:a16="http://schemas.microsoft.com/office/drawing/2014/main" id="{0AD6EE2D-E686-AC42-AFD5-BC84608F62C5}"/>
              </a:ext>
            </a:extLst>
          </p:cNvPr>
          <p:cNvSpPr>
            <a:spLocks noGrp="1"/>
          </p:cNvSpPr>
          <p:nvPr>
            <p:ph type="pic" sz="quarter" idx="10"/>
          </p:nvPr>
        </p:nvSpPr>
        <p:spPr>
          <a:xfrm>
            <a:off x="0" y="0"/>
            <a:ext cx="9144000" cy="4751388"/>
          </a:xfrm>
        </p:spPr>
        <p:txBody>
          <a:bodyPr/>
          <a:lstStyle/>
          <a:p>
            <a:endParaRPr lang="sv-SE" dirty="0"/>
          </a:p>
        </p:txBody>
      </p:sp>
      <p:cxnSp>
        <p:nvCxnSpPr>
          <p:cNvPr id="13" name="Rak 12">
            <a:extLst>
              <a:ext uri="{FF2B5EF4-FFF2-40B4-BE49-F238E27FC236}">
                <a16:creationId xmlns:a16="http://schemas.microsoft.com/office/drawing/2014/main" id="{7BA7270F-CCEE-3D4D-89F4-B38712D6F5A7}"/>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Bild 13">
            <a:extLst>
              <a:ext uri="{FF2B5EF4-FFF2-40B4-BE49-F238E27FC236}">
                <a16:creationId xmlns:a16="http://schemas.microsoft.com/office/drawing/2014/main" id="{743D36E3-E6FE-FF40-B859-A5F3CC57DF8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73364" y="4874933"/>
            <a:ext cx="792000" cy="172175"/>
          </a:xfrm>
          <a:prstGeom prst="rect">
            <a:avLst/>
          </a:prstGeom>
        </p:spPr>
      </p:pic>
      <p:sp>
        <p:nvSpPr>
          <p:cNvPr id="15" name="textruta 14">
            <a:extLst>
              <a:ext uri="{FF2B5EF4-FFF2-40B4-BE49-F238E27FC236}">
                <a16:creationId xmlns:a16="http://schemas.microsoft.com/office/drawing/2014/main" id="{80CF881C-E302-F34F-9C36-9C007FEBE064}"/>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6" name="Rak 15">
            <a:extLst>
              <a:ext uri="{FF2B5EF4-FFF2-40B4-BE49-F238E27FC236}">
                <a16:creationId xmlns:a16="http://schemas.microsoft.com/office/drawing/2014/main" id="{DD06647E-2A06-9D4A-8B3F-F379238BDF44}"/>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0616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sv-SE" dirty="0"/>
              <a:t>Klicka här för att ändra mall för rubrikformat</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sv-SE" dirty="0"/>
              <a:t>Redigera format för bakgrundstext</a:t>
            </a:r>
          </a:p>
          <a:p>
            <a:pPr lvl="0"/>
            <a:r>
              <a:rPr lang="sv-SE" dirty="0"/>
              <a:t>Nivå två</a:t>
            </a:r>
          </a:p>
          <a:p>
            <a:pPr lvl="1"/>
            <a:r>
              <a:rPr lang="sv-SE" dirty="0"/>
              <a:t>Nivå tre</a:t>
            </a:r>
          </a:p>
          <a:p>
            <a:pPr lvl="3"/>
            <a:r>
              <a:rPr lang="sv-SE" dirty="0"/>
              <a:t>Nivå fyra</a:t>
            </a:r>
          </a:p>
          <a:p>
            <a:pPr lvl="1"/>
            <a:r>
              <a:rPr lang="sv-SE" dirty="0"/>
              <a:t>Nivå fem</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0B144846-BD40-1B44-B89F-0931D24C3CCC}" type="datetime1">
              <a:rPr lang="sv-SE" smtClean="0"/>
              <a:t>2020-02-24</a:t>
            </a:fld>
            <a:endParaRPr lang="sv-SE"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v-SE"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85333A40-8403-C44B-9D92-7664A8C6D78E}" type="slidenum">
              <a:rPr lang="sv-SE" smtClean="0"/>
              <a:t>‹#›</a:t>
            </a:fld>
            <a:endParaRPr lang="sv-SE" dirty="0"/>
          </a:p>
        </p:txBody>
      </p:sp>
    </p:spTree>
    <p:extLst>
      <p:ext uri="{BB962C8B-B14F-4D97-AF65-F5344CB8AC3E}">
        <p14:creationId xmlns:p14="http://schemas.microsoft.com/office/powerpoint/2010/main" val="4170988959"/>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82" r:id="rId3"/>
    <p:sldLayoutId id="2147483662" r:id="rId4"/>
    <p:sldLayoutId id="2147483673" r:id="rId5"/>
    <p:sldLayoutId id="2147483676" r:id="rId6"/>
    <p:sldLayoutId id="2147483674" r:id="rId7"/>
    <p:sldLayoutId id="2147483675" r:id="rId8"/>
    <p:sldLayoutId id="2147483677" r:id="rId9"/>
    <p:sldLayoutId id="2147483678" r:id="rId10"/>
    <p:sldLayoutId id="2147483679" r:id="rId11"/>
    <p:sldLayoutId id="2147483680" r:id="rId12"/>
    <p:sldLayoutId id="2147483681" r:id="rId13"/>
  </p:sldLayoutIdLst>
  <p:hf hdr="0" ftr="0" dt="0"/>
  <p:txStyles>
    <p:titleStyle>
      <a:lvl1pPr algn="l" defTabSz="685800" rtl="0" eaLnBrk="1" latinLnBrk="0" hangingPunct="1">
        <a:lnSpc>
          <a:spcPts val="3800"/>
        </a:lnSpc>
        <a:spcBef>
          <a:spcPct val="0"/>
        </a:spcBef>
        <a:buNone/>
        <a:defRPr sz="3200" b="1" i="0" kern="1200">
          <a:solidFill>
            <a:srgbClr val="692859"/>
          </a:solidFill>
          <a:latin typeface="Arial" panose="020B0604020202020204" pitchFamily="34" charset="0"/>
          <a:ea typeface="+mj-ea"/>
          <a:cs typeface="Arial" panose="020B0604020202020204" pitchFamily="34" charset="0"/>
        </a:defRPr>
      </a:lvl1pPr>
    </p:titleStyle>
    <p:bodyStyle>
      <a:lvl1pPr marL="144000" indent="-144000" algn="l" defTabSz="685800" rtl="0" eaLnBrk="1" latinLnBrk="0" hangingPunct="1">
        <a:lnSpc>
          <a:spcPts val="2000"/>
        </a:lnSpc>
        <a:spcBef>
          <a:spcPts val="1000"/>
        </a:spcBef>
        <a:buClr>
          <a:srgbClr val="F59C00"/>
        </a:buClr>
        <a:buSzPct val="130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324000" indent="-180000" algn="l" defTabSz="685800" rtl="0" eaLnBrk="1" latinLnBrk="0" hangingPunct="1">
        <a:lnSpc>
          <a:spcPts val="2000"/>
        </a:lnSpc>
        <a:spcBef>
          <a:spcPts val="1000"/>
        </a:spcBef>
        <a:buClr>
          <a:srgbClr val="F59C00"/>
        </a:buClr>
        <a:buFont typeface="Systemtypsnitt"/>
        <a:buChar char="–"/>
        <a:defRPr sz="1600" kern="1200">
          <a:solidFill>
            <a:schemeClr val="tx1"/>
          </a:solidFill>
          <a:latin typeface="Arial" panose="020B0604020202020204" pitchFamily="34" charset="0"/>
          <a:ea typeface="+mn-ea"/>
          <a:cs typeface="Arial" panose="020B0604020202020204" pitchFamily="34" charset="0"/>
        </a:defRPr>
      </a:lvl2pPr>
      <a:lvl3pPr marL="324000" indent="-180000" algn="l" defTabSz="685800" rtl="0" eaLnBrk="1" latinLnBrk="0" hangingPunct="1">
        <a:lnSpc>
          <a:spcPts val="2000"/>
        </a:lnSpc>
        <a:spcBef>
          <a:spcPts val="1000"/>
        </a:spcBef>
        <a:buClr>
          <a:srgbClr val="F59C00"/>
        </a:buClr>
        <a:buSzPct val="100000"/>
        <a:buFont typeface="Systemtypsnitt"/>
        <a:buChar char="–"/>
        <a:defRPr sz="1600" kern="1200">
          <a:solidFill>
            <a:schemeClr val="tx1"/>
          </a:solidFill>
          <a:latin typeface="Arial" panose="020B0604020202020204" pitchFamily="34" charset="0"/>
          <a:ea typeface="+mn-ea"/>
          <a:cs typeface="Arial" panose="020B0604020202020204" pitchFamily="34" charset="0"/>
        </a:defRPr>
      </a:lvl3pPr>
      <a:lvl4pPr marL="324000" indent="-180000" algn="l" defTabSz="685800" rtl="0" eaLnBrk="1" latinLnBrk="0" hangingPunct="1">
        <a:lnSpc>
          <a:spcPts val="2000"/>
        </a:lnSpc>
        <a:spcBef>
          <a:spcPts val="1000"/>
        </a:spcBef>
        <a:buClr>
          <a:srgbClr val="F59C00"/>
        </a:buClr>
        <a:buSzPct val="100000"/>
        <a:buFont typeface="Systemtypsnitt"/>
        <a:buChar char="–"/>
        <a:defRPr sz="1600" kern="1200">
          <a:solidFill>
            <a:schemeClr val="tx1"/>
          </a:solidFill>
          <a:latin typeface="Arial" panose="020B0604020202020204" pitchFamily="34" charset="0"/>
          <a:ea typeface="+mn-ea"/>
          <a:cs typeface="Arial" panose="020B0604020202020204" pitchFamily="34" charset="0"/>
        </a:defRPr>
      </a:lvl4pPr>
      <a:lvl5pPr marL="324000" indent="-180000" algn="l" defTabSz="685800" rtl="0" eaLnBrk="1" latinLnBrk="0" hangingPunct="1">
        <a:lnSpc>
          <a:spcPts val="2000"/>
        </a:lnSpc>
        <a:spcBef>
          <a:spcPts val="1000"/>
        </a:spcBef>
        <a:buClr>
          <a:srgbClr val="F59C00"/>
        </a:buClr>
        <a:buFont typeface="Systemtypsnitt"/>
        <a:buChar char="–"/>
        <a:defRPr sz="16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2">
            <a:extLst>
              <a:ext uri="{FF2B5EF4-FFF2-40B4-BE49-F238E27FC236}">
                <a16:creationId xmlns:a16="http://schemas.microsoft.com/office/drawing/2014/main" id="{90696E65-886B-48BD-9AD4-BAA8FCED01F1}"/>
              </a:ext>
            </a:extLst>
          </p:cNvPr>
          <p:cNvSpPr>
            <a:spLocks noGrp="1"/>
          </p:cNvSpPr>
          <p:nvPr>
            <p:ph type="ctrTitle"/>
          </p:nvPr>
        </p:nvSpPr>
        <p:spPr>
          <a:xfrm>
            <a:off x="1143000" y="1162228"/>
            <a:ext cx="6858000" cy="2081035"/>
          </a:xfrm>
        </p:spPr>
        <p:txBody>
          <a:bodyPr/>
          <a:lstStyle/>
          <a:p>
            <a:r>
              <a:rPr lang="sv-SE" dirty="0"/>
              <a:t>Kommuners tillsyn av fristående förskolor</a:t>
            </a:r>
          </a:p>
        </p:txBody>
      </p:sp>
    </p:spTree>
    <p:extLst>
      <p:ext uri="{BB962C8B-B14F-4D97-AF65-F5344CB8AC3E}">
        <p14:creationId xmlns:p14="http://schemas.microsoft.com/office/powerpoint/2010/main" val="3657702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2CCAA120-3CAE-A647-854A-29D5F29C951E}"/>
              </a:ext>
            </a:extLst>
          </p:cNvPr>
          <p:cNvSpPr>
            <a:spLocks noGrp="1"/>
          </p:cNvSpPr>
          <p:nvPr>
            <p:ph type="title"/>
          </p:nvPr>
        </p:nvSpPr>
        <p:spPr>
          <a:xfrm>
            <a:off x="974221" y="433816"/>
            <a:ext cx="7403297" cy="617850"/>
          </a:xfrm>
        </p:spPr>
        <p:txBody>
          <a:bodyPr/>
          <a:lstStyle/>
          <a:p>
            <a:r>
              <a:rPr lang="sv-SE" dirty="0"/>
              <a:t>Ingripande vid tillsyn</a:t>
            </a:r>
          </a:p>
        </p:txBody>
      </p:sp>
      <p:sp>
        <p:nvSpPr>
          <p:cNvPr id="6" name="Platshållare för innehåll 5">
            <a:extLst>
              <a:ext uri="{FF2B5EF4-FFF2-40B4-BE49-F238E27FC236}">
                <a16:creationId xmlns:a16="http://schemas.microsoft.com/office/drawing/2014/main" id="{4921352D-0DE2-A143-AA2E-FA54D7AE3ECC}"/>
              </a:ext>
            </a:extLst>
          </p:cNvPr>
          <p:cNvSpPr>
            <a:spLocks noGrp="1"/>
          </p:cNvSpPr>
          <p:nvPr>
            <p:ph idx="1"/>
          </p:nvPr>
        </p:nvSpPr>
        <p:spPr>
          <a:xfrm>
            <a:off x="974221" y="1264779"/>
            <a:ext cx="7792387" cy="3179034"/>
          </a:xfrm>
        </p:spPr>
        <p:txBody>
          <a:bodyPr numCol="1"/>
          <a:lstStyle/>
          <a:p>
            <a:pPr marL="0" indent="0">
              <a:lnSpc>
                <a:spcPct val="100000"/>
              </a:lnSpc>
              <a:buNone/>
            </a:pPr>
            <a:r>
              <a:rPr lang="sv-SE" sz="1800" b="1" dirty="0">
                <a:solidFill>
                  <a:srgbClr val="000000"/>
                </a:solidFill>
              </a:rPr>
              <a:t>Avstående från ingripande</a:t>
            </a:r>
          </a:p>
          <a:p>
            <a:pPr marL="0" indent="0" defTabSz="914400">
              <a:lnSpc>
                <a:spcPct val="90000"/>
              </a:lnSpc>
              <a:buNone/>
            </a:pPr>
            <a:r>
              <a:rPr lang="en-US" i="1" dirty="0">
                <a:solidFill>
                  <a:schemeClr val="tx1">
                    <a:lumMod val="85000"/>
                    <a:lumOff val="15000"/>
                  </a:schemeClr>
                </a:solidFill>
              </a:rPr>
              <a:t>En tillsynsmyndighet får avstå från att ingripa om </a:t>
            </a:r>
          </a:p>
          <a:p>
            <a:pPr marL="0" indent="0" defTabSz="914400">
              <a:lnSpc>
                <a:spcPct val="90000"/>
              </a:lnSpc>
              <a:buNone/>
            </a:pPr>
            <a:r>
              <a:rPr lang="en-US" i="1" dirty="0">
                <a:solidFill>
                  <a:schemeClr val="tx1">
                    <a:lumMod val="85000"/>
                    <a:lumOff val="15000"/>
                  </a:schemeClr>
                </a:solidFill>
              </a:rPr>
              <a:t>	1) överträdelsen är ringa</a:t>
            </a:r>
          </a:p>
          <a:p>
            <a:pPr marL="0" indent="0" defTabSz="914400">
              <a:lnSpc>
                <a:spcPct val="90000"/>
              </a:lnSpc>
              <a:buNone/>
            </a:pPr>
            <a:r>
              <a:rPr lang="en-US" i="1" dirty="0">
                <a:solidFill>
                  <a:schemeClr val="tx1">
                    <a:lumMod val="85000"/>
                    <a:lumOff val="15000"/>
                  </a:schemeClr>
                </a:solidFill>
              </a:rPr>
              <a:t>	2) den vars verksamhet granskas vidtar nödvändig rättelse, eller</a:t>
            </a:r>
          </a:p>
          <a:p>
            <a:pPr marL="0" indent="0" defTabSz="914400">
              <a:lnSpc>
                <a:spcPct val="90000"/>
              </a:lnSpc>
              <a:buNone/>
            </a:pPr>
            <a:r>
              <a:rPr lang="en-US" i="1" dirty="0">
                <a:solidFill>
                  <a:schemeClr val="tx1">
                    <a:lumMod val="85000"/>
                    <a:lumOff val="15000"/>
                  </a:schemeClr>
                </a:solidFill>
              </a:rPr>
              <a:t>	3) det i övrigt med hänsyn till omständigheterna finns särskilda skäl</a:t>
            </a:r>
          </a:p>
          <a:p>
            <a:pPr marL="0" indent="0" defTabSz="914400">
              <a:lnSpc>
                <a:spcPct val="90000"/>
              </a:lnSpc>
              <a:buNone/>
            </a:pPr>
            <a:r>
              <a:rPr lang="en-US" i="1" dirty="0">
                <a:solidFill>
                  <a:schemeClr val="tx1">
                    <a:lumMod val="85000"/>
                    <a:lumOff val="15000"/>
                  </a:schemeClr>
                </a:solidFill>
              </a:rPr>
              <a:t> 	    mot ett ingripande.</a:t>
            </a:r>
          </a:p>
          <a:p>
            <a:pPr marL="0" indent="0" defTabSz="914400">
              <a:lnSpc>
                <a:spcPct val="90000"/>
              </a:lnSpc>
              <a:buNone/>
            </a:pPr>
            <a:endParaRPr lang="en-US" i="1" dirty="0">
              <a:solidFill>
                <a:schemeClr val="tx1">
                  <a:lumMod val="85000"/>
                  <a:lumOff val="15000"/>
                </a:schemeClr>
              </a:solidFill>
            </a:endParaRPr>
          </a:p>
          <a:p>
            <a:pPr marL="0" indent="0" defTabSz="914400">
              <a:lnSpc>
                <a:spcPct val="90000"/>
              </a:lnSpc>
              <a:buNone/>
            </a:pPr>
            <a:r>
              <a:rPr lang="en-US" dirty="0">
                <a:solidFill>
                  <a:schemeClr val="tx1">
                    <a:lumMod val="85000"/>
                    <a:lumOff val="15000"/>
                  </a:schemeClr>
                </a:solidFill>
              </a:rPr>
              <a:t>(Källa: skollagen, 26 kap. 12§.)</a:t>
            </a:r>
          </a:p>
          <a:p>
            <a:pPr marL="0" indent="0">
              <a:lnSpc>
                <a:spcPct val="100000"/>
              </a:lnSpc>
              <a:buNone/>
            </a:pPr>
            <a:endParaRPr lang="sv-SE" sz="1800" b="1" i="1" dirty="0">
              <a:solidFill>
                <a:srgbClr val="000000"/>
              </a:solidFill>
            </a:endParaRPr>
          </a:p>
          <a:p>
            <a:pPr marL="0" indent="0">
              <a:lnSpc>
                <a:spcPct val="100000"/>
              </a:lnSpc>
              <a:buNone/>
            </a:pPr>
            <a:endParaRPr lang="sv-SE" sz="1800" dirty="0">
              <a:solidFill>
                <a:srgbClr val="000000"/>
              </a:solidFill>
            </a:endParaRPr>
          </a:p>
          <a:p>
            <a:pPr>
              <a:lnSpc>
                <a:spcPct val="100000"/>
              </a:lnSpc>
              <a:buFont typeface="Wingdings" panose="05000000000000000000" pitchFamily="2" charset="2"/>
              <a:buChar char="§"/>
            </a:pPr>
            <a:endParaRPr lang="sv-SE" sz="1800" dirty="0">
              <a:solidFill>
                <a:srgbClr val="000000"/>
              </a:solidFill>
            </a:endParaRPr>
          </a:p>
          <a:p>
            <a:pPr marL="0" indent="0">
              <a:lnSpc>
                <a:spcPct val="100000"/>
              </a:lnSpc>
              <a:buNone/>
            </a:pPr>
            <a:endParaRPr lang="sv-SE" sz="1800" dirty="0">
              <a:solidFill>
                <a:srgbClr val="000000"/>
              </a:solidFill>
            </a:endParaRPr>
          </a:p>
        </p:txBody>
      </p:sp>
    </p:spTree>
    <p:extLst>
      <p:ext uri="{BB962C8B-B14F-4D97-AF65-F5344CB8AC3E}">
        <p14:creationId xmlns:p14="http://schemas.microsoft.com/office/powerpoint/2010/main" val="2933389372"/>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2CCAA120-3CAE-A647-854A-29D5F29C951E}"/>
              </a:ext>
            </a:extLst>
          </p:cNvPr>
          <p:cNvSpPr>
            <a:spLocks noGrp="1"/>
          </p:cNvSpPr>
          <p:nvPr>
            <p:ph type="title"/>
          </p:nvPr>
        </p:nvSpPr>
        <p:spPr>
          <a:xfrm>
            <a:off x="974221" y="433816"/>
            <a:ext cx="7403297" cy="617850"/>
          </a:xfrm>
        </p:spPr>
        <p:txBody>
          <a:bodyPr/>
          <a:lstStyle/>
          <a:p>
            <a:r>
              <a:rPr lang="sv-SE" dirty="0"/>
              <a:t>Ingripande vid tillsyn</a:t>
            </a:r>
          </a:p>
        </p:txBody>
      </p:sp>
      <p:sp>
        <p:nvSpPr>
          <p:cNvPr id="6" name="Platshållare för innehåll 5">
            <a:extLst>
              <a:ext uri="{FF2B5EF4-FFF2-40B4-BE49-F238E27FC236}">
                <a16:creationId xmlns:a16="http://schemas.microsoft.com/office/drawing/2014/main" id="{4921352D-0DE2-A143-AA2E-FA54D7AE3ECC}"/>
              </a:ext>
            </a:extLst>
          </p:cNvPr>
          <p:cNvSpPr>
            <a:spLocks noGrp="1"/>
          </p:cNvSpPr>
          <p:nvPr>
            <p:ph idx="1"/>
          </p:nvPr>
        </p:nvSpPr>
        <p:spPr>
          <a:xfrm>
            <a:off x="982766" y="1649339"/>
            <a:ext cx="7954758" cy="2794474"/>
          </a:xfrm>
        </p:spPr>
        <p:txBody>
          <a:bodyPr numCol="1"/>
          <a:lstStyle/>
          <a:p>
            <a:pPr marL="0" indent="0">
              <a:lnSpc>
                <a:spcPct val="100000"/>
              </a:lnSpc>
              <a:buNone/>
            </a:pPr>
            <a:r>
              <a:rPr lang="sv-SE" sz="1800" b="1" dirty="0">
                <a:solidFill>
                  <a:srgbClr val="000000"/>
                </a:solidFill>
              </a:rPr>
              <a:t>Återkallelse</a:t>
            </a:r>
          </a:p>
          <a:p>
            <a:pPr marL="114300" lvl="0" indent="0" defTabSz="914400">
              <a:lnSpc>
                <a:spcPct val="90000"/>
              </a:lnSpc>
              <a:buNone/>
            </a:pPr>
            <a:r>
              <a:rPr lang="en-US" i="1" dirty="0">
                <a:solidFill>
                  <a:schemeClr val="tx1">
                    <a:lumMod val="85000"/>
                    <a:lumOff val="15000"/>
                  </a:schemeClr>
                </a:solidFill>
              </a:rPr>
              <a:t>En tillsynsmyndighet – i detta fall en kommunal huvudman - får återkalla ett godkännande, ett medgivande eller ett beslut om rätt till bidrag som myndigheten har meddelat enligt denna lag, om</a:t>
            </a:r>
          </a:p>
          <a:p>
            <a:pPr marL="114300" lvl="0" indent="0" defTabSz="914400">
              <a:lnSpc>
                <a:spcPct val="90000"/>
              </a:lnSpc>
              <a:buNone/>
            </a:pPr>
            <a:br>
              <a:rPr lang="en-US" i="1" dirty="0">
                <a:solidFill>
                  <a:schemeClr val="tx1">
                    <a:lumMod val="85000"/>
                    <a:lumOff val="15000"/>
                  </a:schemeClr>
                </a:solidFill>
              </a:rPr>
            </a:br>
            <a:r>
              <a:rPr lang="en-US" i="1" dirty="0">
                <a:solidFill>
                  <a:schemeClr val="tx1">
                    <a:lumMod val="85000"/>
                    <a:lumOff val="15000"/>
                  </a:schemeClr>
                </a:solidFill>
              </a:rPr>
              <a:t>   1. ett föreläggande enligt 10 § inte har följts, och </a:t>
            </a:r>
            <a:br>
              <a:rPr lang="en-US" i="1" dirty="0">
                <a:solidFill>
                  <a:schemeClr val="tx1">
                    <a:lumMod val="85000"/>
                    <a:lumOff val="15000"/>
                  </a:schemeClr>
                </a:solidFill>
              </a:rPr>
            </a:br>
            <a:r>
              <a:rPr lang="en-US" i="1" dirty="0">
                <a:solidFill>
                  <a:schemeClr val="tx1">
                    <a:lumMod val="85000"/>
                    <a:lumOff val="15000"/>
                  </a:schemeClr>
                </a:solidFill>
              </a:rPr>
              <a:t>   2. missförhållandet är allvarligt. </a:t>
            </a:r>
          </a:p>
          <a:p>
            <a:pPr marL="114300" lvl="0" indent="0" defTabSz="914400">
              <a:lnSpc>
                <a:spcPct val="90000"/>
              </a:lnSpc>
              <a:buNone/>
            </a:pPr>
            <a:endParaRPr lang="en-US" sz="1800" dirty="0">
              <a:solidFill>
                <a:schemeClr val="tx1">
                  <a:lumMod val="85000"/>
                  <a:lumOff val="15000"/>
                </a:schemeClr>
              </a:solidFill>
            </a:endParaRPr>
          </a:p>
          <a:p>
            <a:pPr marL="114300" lvl="0" indent="0" defTabSz="914400">
              <a:lnSpc>
                <a:spcPct val="90000"/>
              </a:lnSpc>
              <a:buNone/>
            </a:pPr>
            <a:r>
              <a:rPr lang="en-US" dirty="0">
                <a:solidFill>
                  <a:schemeClr val="tx1">
                    <a:lumMod val="85000"/>
                    <a:lumOff val="15000"/>
                  </a:schemeClr>
                </a:solidFill>
              </a:rPr>
              <a:t>(Källa: skollagen, 26 kap.13§.)</a:t>
            </a:r>
          </a:p>
          <a:p>
            <a:pPr marL="0" indent="0">
              <a:lnSpc>
                <a:spcPct val="100000"/>
              </a:lnSpc>
              <a:buNone/>
            </a:pPr>
            <a:endParaRPr lang="sv-SE" sz="1800" b="1" i="1" dirty="0">
              <a:solidFill>
                <a:srgbClr val="000000"/>
              </a:solidFill>
            </a:endParaRPr>
          </a:p>
          <a:p>
            <a:pPr marL="0" indent="0">
              <a:lnSpc>
                <a:spcPct val="100000"/>
              </a:lnSpc>
              <a:buNone/>
            </a:pPr>
            <a:endParaRPr lang="sv-SE" sz="1800" dirty="0">
              <a:solidFill>
                <a:srgbClr val="000000"/>
              </a:solidFill>
            </a:endParaRPr>
          </a:p>
          <a:p>
            <a:pPr>
              <a:lnSpc>
                <a:spcPct val="100000"/>
              </a:lnSpc>
              <a:buFont typeface="Wingdings" panose="05000000000000000000" pitchFamily="2" charset="2"/>
              <a:buChar char="§"/>
            </a:pPr>
            <a:endParaRPr lang="sv-SE" sz="1800" dirty="0">
              <a:solidFill>
                <a:srgbClr val="000000"/>
              </a:solidFill>
            </a:endParaRPr>
          </a:p>
          <a:p>
            <a:pPr marL="0" indent="0">
              <a:lnSpc>
                <a:spcPct val="100000"/>
              </a:lnSpc>
              <a:buNone/>
            </a:pPr>
            <a:endParaRPr lang="sv-SE" sz="1800" dirty="0">
              <a:solidFill>
                <a:srgbClr val="000000"/>
              </a:solidFill>
            </a:endParaRPr>
          </a:p>
        </p:txBody>
      </p:sp>
    </p:spTree>
    <p:extLst>
      <p:ext uri="{BB962C8B-B14F-4D97-AF65-F5344CB8AC3E}">
        <p14:creationId xmlns:p14="http://schemas.microsoft.com/office/powerpoint/2010/main" val="931296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2CCAA120-3CAE-A647-854A-29D5F29C951E}"/>
              </a:ext>
            </a:extLst>
          </p:cNvPr>
          <p:cNvSpPr>
            <a:spLocks noGrp="1"/>
          </p:cNvSpPr>
          <p:nvPr>
            <p:ph type="title"/>
          </p:nvPr>
        </p:nvSpPr>
        <p:spPr>
          <a:xfrm>
            <a:off x="974221" y="433816"/>
            <a:ext cx="7403297" cy="617850"/>
          </a:xfrm>
        </p:spPr>
        <p:txBody>
          <a:bodyPr/>
          <a:lstStyle/>
          <a:p>
            <a:r>
              <a:rPr lang="sv-SE" dirty="0"/>
              <a:t>Diskutera</a:t>
            </a:r>
          </a:p>
        </p:txBody>
      </p:sp>
      <p:sp>
        <p:nvSpPr>
          <p:cNvPr id="6" name="Platshållare för innehåll 5">
            <a:extLst>
              <a:ext uri="{FF2B5EF4-FFF2-40B4-BE49-F238E27FC236}">
                <a16:creationId xmlns:a16="http://schemas.microsoft.com/office/drawing/2014/main" id="{4921352D-0DE2-A143-AA2E-FA54D7AE3ECC}"/>
              </a:ext>
            </a:extLst>
          </p:cNvPr>
          <p:cNvSpPr>
            <a:spLocks noGrp="1"/>
          </p:cNvSpPr>
          <p:nvPr>
            <p:ph idx="1"/>
          </p:nvPr>
        </p:nvSpPr>
        <p:spPr>
          <a:xfrm>
            <a:off x="974221" y="1418602"/>
            <a:ext cx="7954758" cy="2794475"/>
          </a:xfrm>
        </p:spPr>
        <p:txBody>
          <a:bodyPr numCol="1"/>
          <a:lstStyle/>
          <a:p>
            <a:pPr>
              <a:lnSpc>
                <a:spcPct val="100000"/>
              </a:lnSpc>
              <a:buFont typeface="Wingdings" panose="05000000000000000000" pitchFamily="2" charset="2"/>
              <a:buChar char="§"/>
            </a:pPr>
            <a:r>
              <a:rPr lang="sv-SE" sz="1800" dirty="0">
                <a:solidFill>
                  <a:srgbClr val="000000"/>
                </a:solidFill>
              </a:rPr>
              <a:t>Diskutera gärna de begrepp och regler som förekommer i denna </a:t>
            </a:r>
          </a:p>
          <a:p>
            <a:pPr marL="0" indent="0">
              <a:lnSpc>
                <a:spcPct val="100000"/>
              </a:lnSpc>
              <a:buNone/>
            </a:pPr>
            <a:r>
              <a:rPr lang="sv-SE" sz="1800" dirty="0">
                <a:solidFill>
                  <a:srgbClr val="000000"/>
                </a:solidFill>
              </a:rPr>
              <a:t>   presentation</a:t>
            </a:r>
            <a:r>
              <a:rPr lang="sv-SE" sz="1800" b="1" dirty="0">
                <a:solidFill>
                  <a:srgbClr val="000000"/>
                </a:solidFill>
              </a:rPr>
              <a:t>. </a:t>
            </a:r>
          </a:p>
          <a:p>
            <a:pPr>
              <a:lnSpc>
                <a:spcPct val="100000"/>
              </a:lnSpc>
              <a:buFont typeface="Wingdings" panose="05000000000000000000" pitchFamily="2" charset="2"/>
              <a:buChar char="§"/>
            </a:pPr>
            <a:r>
              <a:rPr lang="sv-SE" sz="1800" dirty="0">
                <a:solidFill>
                  <a:srgbClr val="000000"/>
                </a:solidFill>
              </a:rPr>
              <a:t>Använd skollagen och Skolinspektionens hemsida som stöd</a:t>
            </a:r>
          </a:p>
          <a:p>
            <a:pPr marL="0" indent="0">
              <a:lnSpc>
                <a:spcPct val="100000"/>
              </a:lnSpc>
              <a:buNone/>
            </a:pPr>
            <a:r>
              <a:rPr lang="sv-SE" sz="1800" dirty="0">
                <a:solidFill>
                  <a:srgbClr val="000000"/>
                </a:solidFill>
              </a:rPr>
              <a:t>  vid diskussionen.</a:t>
            </a:r>
          </a:p>
          <a:p>
            <a:pPr>
              <a:lnSpc>
                <a:spcPct val="100000"/>
              </a:lnSpc>
              <a:buFont typeface="Wingdings" panose="05000000000000000000" pitchFamily="2" charset="2"/>
              <a:buChar char="§"/>
            </a:pPr>
            <a:r>
              <a:rPr lang="sv-SE" sz="1800" dirty="0">
                <a:solidFill>
                  <a:srgbClr val="000000"/>
                </a:solidFill>
              </a:rPr>
              <a:t>Vad innebär detta tillsynsuppdrag för dig som kommunal huvudman när det</a:t>
            </a:r>
          </a:p>
          <a:p>
            <a:pPr marL="0" indent="0">
              <a:lnSpc>
                <a:spcPct val="100000"/>
              </a:lnSpc>
              <a:buNone/>
            </a:pPr>
            <a:r>
              <a:rPr lang="sv-SE" sz="1800" dirty="0">
                <a:solidFill>
                  <a:srgbClr val="000000"/>
                </a:solidFill>
              </a:rPr>
              <a:t>   gäller kompetens och personal?</a:t>
            </a:r>
          </a:p>
          <a:p>
            <a:pPr>
              <a:lnSpc>
                <a:spcPct val="100000"/>
              </a:lnSpc>
              <a:buFont typeface="Wingdings" panose="05000000000000000000" pitchFamily="2" charset="2"/>
              <a:buChar char="§"/>
            </a:pPr>
            <a:endParaRPr lang="sv-SE" sz="1800" b="1" i="1" dirty="0">
              <a:solidFill>
                <a:srgbClr val="000000"/>
              </a:solidFill>
            </a:endParaRPr>
          </a:p>
          <a:p>
            <a:pPr marL="0" indent="0">
              <a:lnSpc>
                <a:spcPct val="100000"/>
              </a:lnSpc>
              <a:buNone/>
            </a:pPr>
            <a:endParaRPr lang="sv-SE" sz="1800" dirty="0">
              <a:solidFill>
                <a:srgbClr val="000000"/>
              </a:solidFill>
            </a:endParaRPr>
          </a:p>
          <a:p>
            <a:pPr>
              <a:lnSpc>
                <a:spcPct val="100000"/>
              </a:lnSpc>
              <a:buFont typeface="Wingdings" panose="05000000000000000000" pitchFamily="2" charset="2"/>
              <a:buChar char="§"/>
            </a:pPr>
            <a:endParaRPr lang="sv-SE" sz="1800" dirty="0">
              <a:solidFill>
                <a:srgbClr val="000000"/>
              </a:solidFill>
            </a:endParaRPr>
          </a:p>
          <a:p>
            <a:pPr marL="0" indent="0">
              <a:lnSpc>
                <a:spcPct val="100000"/>
              </a:lnSpc>
              <a:buNone/>
            </a:pPr>
            <a:endParaRPr lang="sv-SE" sz="1800" dirty="0">
              <a:solidFill>
                <a:srgbClr val="000000"/>
              </a:solidFill>
            </a:endParaRPr>
          </a:p>
        </p:txBody>
      </p:sp>
    </p:spTree>
    <p:extLst>
      <p:ext uri="{BB962C8B-B14F-4D97-AF65-F5344CB8AC3E}">
        <p14:creationId xmlns:p14="http://schemas.microsoft.com/office/powerpoint/2010/main" val="2274594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2CCAA120-3CAE-A647-854A-29D5F29C951E}"/>
              </a:ext>
            </a:extLst>
          </p:cNvPr>
          <p:cNvSpPr>
            <a:spLocks noGrp="1"/>
          </p:cNvSpPr>
          <p:nvPr>
            <p:ph type="title"/>
          </p:nvPr>
        </p:nvSpPr>
        <p:spPr>
          <a:xfrm>
            <a:off x="974221" y="433816"/>
            <a:ext cx="7403297" cy="617850"/>
          </a:xfrm>
        </p:spPr>
        <p:txBody>
          <a:bodyPr/>
          <a:lstStyle/>
          <a:p>
            <a:r>
              <a:rPr lang="sv-SE" dirty="0"/>
              <a:t>Diskutera</a:t>
            </a:r>
          </a:p>
        </p:txBody>
      </p:sp>
      <p:sp>
        <p:nvSpPr>
          <p:cNvPr id="6" name="Platshållare för innehåll 5">
            <a:extLst>
              <a:ext uri="{FF2B5EF4-FFF2-40B4-BE49-F238E27FC236}">
                <a16:creationId xmlns:a16="http://schemas.microsoft.com/office/drawing/2014/main" id="{4921352D-0DE2-A143-AA2E-FA54D7AE3ECC}"/>
              </a:ext>
            </a:extLst>
          </p:cNvPr>
          <p:cNvSpPr>
            <a:spLocks noGrp="1"/>
          </p:cNvSpPr>
          <p:nvPr>
            <p:ph idx="1"/>
          </p:nvPr>
        </p:nvSpPr>
        <p:spPr>
          <a:xfrm>
            <a:off x="982766" y="1568302"/>
            <a:ext cx="7954758" cy="2559317"/>
          </a:xfrm>
        </p:spPr>
        <p:txBody>
          <a:bodyPr numCol="1"/>
          <a:lstStyle/>
          <a:p>
            <a:pPr>
              <a:lnSpc>
                <a:spcPct val="100000"/>
              </a:lnSpc>
              <a:buFont typeface="Wingdings" panose="05000000000000000000" pitchFamily="2" charset="2"/>
              <a:buChar char="§"/>
            </a:pPr>
            <a:r>
              <a:rPr lang="sv-SE" sz="1800" dirty="0">
                <a:solidFill>
                  <a:srgbClr val="000000"/>
                </a:solidFill>
              </a:rPr>
              <a:t>Finns det tydliga rutiner för detta arbete? </a:t>
            </a:r>
          </a:p>
          <a:p>
            <a:pPr>
              <a:lnSpc>
                <a:spcPct val="100000"/>
              </a:lnSpc>
              <a:buFont typeface="Wingdings" panose="05000000000000000000" pitchFamily="2" charset="2"/>
              <a:buChar char="§"/>
            </a:pPr>
            <a:r>
              <a:rPr lang="sv-SE" sz="1800" dirty="0">
                <a:solidFill>
                  <a:srgbClr val="000000"/>
                </a:solidFill>
              </a:rPr>
              <a:t>Utgå gärna från de mallar som bifogas i detta material och anpassa till era egna behov.</a:t>
            </a:r>
          </a:p>
          <a:p>
            <a:pPr>
              <a:lnSpc>
                <a:spcPct val="100000"/>
              </a:lnSpc>
              <a:buFont typeface="Wingdings" panose="05000000000000000000" pitchFamily="2" charset="2"/>
              <a:buChar char="§"/>
            </a:pPr>
            <a:r>
              <a:rPr lang="sv-SE" sz="1800" dirty="0">
                <a:solidFill>
                  <a:srgbClr val="000000"/>
                </a:solidFill>
              </a:rPr>
              <a:t>Vem är ansvarig för vad?</a:t>
            </a:r>
          </a:p>
          <a:p>
            <a:pPr>
              <a:lnSpc>
                <a:spcPct val="100000"/>
              </a:lnSpc>
              <a:buFont typeface="Wingdings" panose="05000000000000000000" pitchFamily="2" charset="2"/>
              <a:buChar char="§"/>
            </a:pPr>
            <a:r>
              <a:rPr lang="sv-SE" sz="1800">
                <a:solidFill>
                  <a:srgbClr val="000000"/>
                </a:solidFill>
              </a:rPr>
              <a:t>Hur säkerställer du som kommunal huvudman att ert tillsynsvar för fristående förskolor enligt skollagen genomförs?</a:t>
            </a:r>
            <a:endParaRPr lang="en-US" sz="1800" dirty="0">
              <a:solidFill>
                <a:schemeClr val="tx1">
                  <a:lumMod val="85000"/>
                  <a:lumOff val="15000"/>
                </a:schemeClr>
              </a:solidFill>
            </a:endParaRPr>
          </a:p>
          <a:p>
            <a:pPr marL="0" indent="0">
              <a:lnSpc>
                <a:spcPct val="100000"/>
              </a:lnSpc>
              <a:buNone/>
            </a:pPr>
            <a:endParaRPr lang="sv-SE" sz="1800" b="1" i="1" dirty="0">
              <a:solidFill>
                <a:srgbClr val="000000"/>
              </a:solidFill>
            </a:endParaRPr>
          </a:p>
          <a:p>
            <a:pPr marL="0" indent="0">
              <a:lnSpc>
                <a:spcPct val="100000"/>
              </a:lnSpc>
              <a:buNone/>
            </a:pPr>
            <a:endParaRPr lang="sv-SE" sz="1800" dirty="0">
              <a:solidFill>
                <a:srgbClr val="000000"/>
              </a:solidFill>
            </a:endParaRPr>
          </a:p>
          <a:p>
            <a:pPr>
              <a:lnSpc>
                <a:spcPct val="100000"/>
              </a:lnSpc>
              <a:buFont typeface="Wingdings" panose="05000000000000000000" pitchFamily="2" charset="2"/>
              <a:buChar char="§"/>
            </a:pPr>
            <a:endParaRPr lang="sv-SE" sz="1800" dirty="0">
              <a:solidFill>
                <a:srgbClr val="000000"/>
              </a:solidFill>
            </a:endParaRPr>
          </a:p>
          <a:p>
            <a:pPr marL="0" indent="0">
              <a:lnSpc>
                <a:spcPct val="100000"/>
              </a:lnSpc>
              <a:buNone/>
            </a:pPr>
            <a:endParaRPr lang="sv-SE" sz="1800" dirty="0">
              <a:solidFill>
                <a:srgbClr val="000000"/>
              </a:solidFill>
            </a:endParaRPr>
          </a:p>
        </p:txBody>
      </p:sp>
    </p:spTree>
    <p:extLst>
      <p:ext uri="{BB962C8B-B14F-4D97-AF65-F5344CB8AC3E}">
        <p14:creationId xmlns:p14="http://schemas.microsoft.com/office/powerpoint/2010/main" val="3963188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2CCAA120-3CAE-A647-854A-29D5F29C951E}"/>
              </a:ext>
            </a:extLst>
          </p:cNvPr>
          <p:cNvSpPr>
            <a:spLocks noGrp="1"/>
          </p:cNvSpPr>
          <p:nvPr>
            <p:ph type="title"/>
          </p:nvPr>
        </p:nvSpPr>
        <p:spPr>
          <a:xfrm>
            <a:off x="982766" y="468000"/>
            <a:ext cx="7394752" cy="617850"/>
          </a:xfrm>
        </p:spPr>
        <p:txBody>
          <a:bodyPr/>
          <a:lstStyle/>
          <a:p>
            <a:r>
              <a:rPr lang="sv-SE" dirty="0"/>
              <a:t>Checklista</a:t>
            </a:r>
          </a:p>
        </p:txBody>
      </p:sp>
      <p:sp>
        <p:nvSpPr>
          <p:cNvPr id="6" name="Platshållare för innehåll 5">
            <a:extLst>
              <a:ext uri="{FF2B5EF4-FFF2-40B4-BE49-F238E27FC236}">
                <a16:creationId xmlns:a16="http://schemas.microsoft.com/office/drawing/2014/main" id="{4921352D-0DE2-A143-AA2E-FA54D7AE3ECC}"/>
              </a:ext>
            </a:extLst>
          </p:cNvPr>
          <p:cNvSpPr>
            <a:spLocks noGrp="1"/>
          </p:cNvSpPr>
          <p:nvPr>
            <p:ph idx="1"/>
          </p:nvPr>
        </p:nvSpPr>
        <p:spPr>
          <a:xfrm>
            <a:off x="982766" y="1170432"/>
            <a:ext cx="7954758" cy="3392424"/>
          </a:xfrm>
        </p:spPr>
        <p:txBody>
          <a:bodyPr numCol="1"/>
          <a:lstStyle/>
          <a:p>
            <a:pPr>
              <a:lnSpc>
                <a:spcPct val="100000"/>
              </a:lnSpc>
              <a:buFont typeface="Wingdings" panose="05000000000000000000" pitchFamily="2" charset="2"/>
              <a:buChar char="§"/>
            </a:pPr>
            <a:r>
              <a:rPr lang="sv-SE" sz="1800" dirty="0">
                <a:solidFill>
                  <a:srgbClr val="000000"/>
                </a:solidFill>
              </a:rPr>
              <a:t>Skolchef eller motsvarande utser personal med rätt kompetens som får ansvar för tillsynen. </a:t>
            </a:r>
          </a:p>
          <a:p>
            <a:pPr>
              <a:lnSpc>
                <a:spcPct val="100000"/>
              </a:lnSpc>
              <a:buFont typeface="Wingdings" panose="05000000000000000000" pitchFamily="2" charset="2"/>
              <a:buChar char="§"/>
            </a:pPr>
            <a:r>
              <a:rPr lang="sv-SE" sz="1800" dirty="0">
                <a:solidFill>
                  <a:srgbClr val="000000"/>
                </a:solidFill>
              </a:rPr>
              <a:t>Skolchef eller motsvarande säkerställer att den kommunala utbildningsledningen har kunskap om tillsynsuppdraget.</a:t>
            </a:r>
          </a:p>
          <a:p>
            <a:pPr>
              <a:lnSpc>
                <a:spcPct val="100000"/>
              </a:lnSpc>
              <a:buFont typeface="Wingdings" panose="05000000000000000000" pitchFamily="2" charset="2"/>
              <a:buChar char="§"/>
            </a:pPr>
            <a:r>
              <a:rPr lang="sv-SE" sz="1800" dirty="0">
                <a:solidFill>
                  <a:srgbClr val="000000"/>
                </a:solidFill>
              </a:rPr>
              <a:t>Vid behov erbjuds fortbildning till den personal som har ansvar för tillsynen.</a:t>
            </a:r>
          </a:p>
          <a:p>
            <a:pPr>
              <a:lnSpc>
                <a:spcPct val="100000"/>
              </a:lnSpc>
              <a:buFont typeface="Wingdings" panose="05000000000000000000" pitchFamily="2" charset="2"/>
              <a:buChar char="§"/>
            </a:pPr>
            <a:r>
              <a:rPr lang="sv-SE" sz="1800" dirty="0">
                <a:solidFill>
                  <a:srgbClr val="000000"/>
                </a:solidFill>
              </a:rPr>
              <a:t>En process för tillsynen etableras, dokumentmallar för tillsynens tas fram och de fristående förskolornas huvudmän informeras om hur tillsynen går till.</a:t>
            </a:r>
          </a:p>
          <a:p>
            <a:pPr>
              <a:lnSpc>
                <a:spcPct val="100000"/>
              </a:lnSpc>
              <a:buFont typeface="Wingdings" panose="05000000000000000000" pitchFamily="2" charset="2"/>
              <a:buChar char="§"/>
            </a:pPr>
            <a:r>
              <a:rPr lang="sv-SE" sz="1800" dirty="0">
                <a:solidFill>
                  <a:srgbClr val="000000"/>
                </a:solidFill>
              </a:rPr>
              <a:t>Diskussioner förs kontinuerligt om utbildningskvalitet med utgångspunkt i lagstiftningen.</a:t>
            </a:r>
          </a:p>
          <a:p>
            <a:pPr marL="0" indent="0">
              <a:lnSpc>
                <a:spcPct val="100000"/>
              </a:lnSpc>
              <a:buNone/>
            </a:pPr>
            <a:r>
              <a:rPr lang="sv-SE" sz="1800" dirty="0">
                <a:solidFill>
                  <a:srgbClr val="000000"/>
                </a:solidFill>
              </a:rPr>
              <a:t> </a:t>
            </a:r>
          </a:p>
        </p:txBody>
      </p:sp>
    </p:spTree>
    <p:extLst>
      <p:ext uri="{BB962C8B-B14F-4D97-AF65-F5344CB8AC3E}">
        <p14:creationId xmlns:p14="http://schemas.microsoft.com/office/powerpoint/2010/main" val="2316635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9452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2CCAA120-3CAE-A647-854A-29D5F29C951E}"/>
              </a:ext>
            </a:extLst>
          </p:cNvPr>
          <p:cNvSpPr>
            <a:spLocks noGrp="1"/>
          </p:cNvSpPr>
          <p:nvPr>
            <p:ph type="title"/>
          </p:nvPr>
        </p:nvSpPr>
        <p:spPr>
          <a:xfrm>
            <a:off x="766482" y="333528"/>
            <a:ext cx="7611036" cy="923772"/>
          </a:xfrm>
        </p:spPr>
        <p:txBody>
          <a:bodyPr/>
          <a:lstStyle/>
          <a:p>
            <a:r>
              <a:rPr lang="sv-SE" dirty="0"/>
              <a:t> Definition av tillsyn enligt skollagen </a:t>
            </a:r>
          </a:p>
        </p:txBody>
      </p:sp>
      <p:sp>
        <p:nvSpPr>
          <p:cNvPr id="6" name="Platshållare för innehåll 5">
            <a:extLst>
              <a:ext uri="{FF2B5EF4-FFF2-40B4-BE49-F238E27FC236}">
                <a16:creationId xmlns:a16="http://schemas.microsoft.com/office/drawing/2014/main" id="{4921352D-0DE2-A143-AA2E-FA54D7AE3ECC}"/>
              </a:ext>
            </a:extLst>
          </p:cNvPr>
          <p:cNvSpPr>
            <a:spLocks noGrp="1"/>
          </p:cNvSpPr>
          <p:nvPr>
            <p:ph idx="1"/>
          </p:nvPr>
        </p:nvSpPr>
        <p:spPr>
          <a:xfrm>
            <a:off x="417200" y="1257300"/>
            <a:ext cx="7263760" cy="3454776"/>
          </a:xfrm>
        </p:spPr>
        <p:txBody>
          <a:bodyPr numCol="1"/>
          <a:lstStyle/>
          <a:p>
            <a:endParaRPr lang="sv-SE" dirty="0"/>
          </a:p>
          <a:p>
            <a:pPr lvl="0">
              <a:lnSpc>
                <a:spcPct val="100000"/>
              </a:lnSpc>
            </a:pPr>
            <a:endParaRPr lang="sv-SE" dirty="0"/>
          </a:p>
          <a:p>
            <a:pPr marL="342900" lvl="0" indent="-342900"/>
            <a:endParaRPr lang="sv-SE" dirty="0">
              <a:solidFill>
                <a:schemeClr val="tx2">
                  <a:lumMod val="75000"/>
                </a:schemeClr>
              </a:solidFill>
            </a:endParaRPr>
          </a:p>
        </p:txBody>
      </p:sp>
      <p:sp>
        <p:nvSpPr>
          <p:cNvPr id="4" name="Rektangel 3">
            <a:extLst>
              <a:ext uri="{FF2B5EF4-FFF2-40B4-BE49-F238E27FC236}">
                <a16:creationId xmlns:a16="http://schemas.microsoft.com/office/drawing/2014/main" id="{9CB1F383-085F-4207-9DA5-1727D234E231}"/>
              </a:ext>
            </a:extLst>
          </p:cNvPr>
          <p:cNvSpPr/>
          <p:nvPr/>
        </p:nvSpPr>
        <p:spPr>
          <a:xfrm>
            <a:off x="880217" y="1388856"/>
            <a:ext cx="6624938" cy="2401170"/>
          </a:xfrm>
          <a:prstGeom prst="rect">
            <a:avLst/>
          </a:prstGeom>
        </p:spPr>
        <p:txBody>
          <a:bodyPr wrap="square">
            <a:spAutoFit/>
          </a:bodyPr>
          <a:lstStyle/>
          <a:p>
            <a:pPr lvl="0">
              <a:spcBef>
                <a:spcPts val="1000"/>
              </a:spcBef>
              <a:buClr>
                <a:srgbClr val="F59C00"/>
              </a:buClr>
              <a:buSzPct val="130000"/>
            </a:pPr>
            <a:r>
              <a:rPr lang="sv-SE" sz="1600" i="1" dirty="0">
                <a:solidFill>
                  <a:srgbClr val="000000"/>
                </a:solidFill>
                <a:latin typeface="Arial" panose="020B0604020202020204" pitchFamily="34" charset="0"/>
                <a:cs typeface="Arial" panose="020B0604020202020204" pitchFamily="34" charset="0"/>
              </a:rPr>
              <a:t>Med tillsyn avses i denna lag en självständig granskning som har till syfte att kontrollera om den verksamhet som granskas uppfyller de krav som följer av lagar och andra föreskrifter. </a:t>
            </a:r>
          </a:p>
          <a:p>
            <a:pPr lvl="0">
              <a:spcBef>
                <a:spcPts val="1000"/>
              </a:spcBef>
              <a:buClr>
                <a:srgbClr val="F59C00"/>
              </a:buClr>
              <a:buSzPct val="130000"/>
            </a:pPr>
            <a:r>
              <a:rPr lang="sv-SE" sz="1600" i="1" dirty="0">
                <a:solidFill>
                  <a:srgbClr val="000000"/>
                </a:solidFill>
                <a:latin typeface="Arial" panose="020B0604020202020204" pitchFamily="34" charset="0"/>
                <a:cs typeface="Arial" panose="020B0604020202020204" pitchFamily="34" charset="0"/>
              </a:rPr>
              <a:t>I tillsynen ingår att fatta de beslut om åtgärder som kan behövas för att den huvudman som bedriver verksamheten ska rätta fel som upptäckts vid granskningen (…)</a:t>
            </a:r>
          </a:p>
          <a:p>
            <a:pPr lvl="0">
              <a:spcBef>
                <a:spcPts val="1000"/>
              </a:spcBef>
              <a:buClr>
                <a:srgbClr val="F59C00"/>
              </a:buClr>
              <a:buSzPct val="130000"/>
            </a:pPr>
            <a:r>
              <a:rPr lang="sv-SE" dirty="0">
                <a:highlight>
                  <a:srgbClr val="FFFF00"/>
                </a:highlight>
              </a:rPr>
              <a:t> </a:t>
            </a:r>
            <a:endParaRPr lang="sv-SE" sz="1600" i="1" dirty="0">
              <a:solidFill>
                <a:srgbClr val="000000"/>
              </a:solidFill>
              <a:highlight>
                <a:srgbClr val="FFFF00"/>
              </a:highlight>
              <a:latin typeface="Arial" panose="020B0604020202020204" pitchFamily="34" charset="0"/>
              <a:cs typeface="Arial" panose="020B0604020202020204" pitchFamily="34" charset="0"/>
            </a:endParaRPr>
          </a:p>
          <a:p>
            <a:pPr lvl="0">
              <a:lnSpc>
                <a:spcPts val="2000"/>
              </a:lnSpc>
              <a:spcBef>
                <a:spcPts val="1000"/>
              </a:spcBef>
              <a:buClr>
                <a:srgbClr val="F59C00"/>
              </a:buClr>
              <a:buSzPct val="130000"/>
            </a:pPr>
            <a:r>
              <a:rPr lang="sv-SE" sz="1600" dirty="0">
                <a:solidFill>
                  <a:srgbClr val="000000"/>
                </a:solidFill>
                <a:latin typeface="Arial" panose="020B0604020202020204" pitchFamily="34" charset="0"/>
                <a:cs typeface="Arial" panose="020B0604020202020204" pitchFamily="34" charset="0"/>
              </a:rPr>
              <a:t>(Källa: skollagen 2010:800, 26 kap. 2§.) </a:t>
            </a:r>
            <a:r>
              <a:rPr lang="sv-SE" sz="1600" dirty="0">
                <a:solidFill>
                  <a:srgbClr val="000000"/>
                </a:solidFill>
                <a:highlight>
                  <a:srgbClr val="FFFF00"/>
                </a:highligh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804377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2CCAA120-3CAE-A647-854A-29D5F29C951E}"/>
              </a:ext>
            </a:extLst>
          </p:cNvPr>
          <p:cNvSpPr>
            <a:spLocks noGrp="1"/>
          </p:cNvSpPr>
          <p:nvPr>
            <p:ph type="title"/>
          </p:nvPr>
        </p:nvSpPr>
        <p:spPr>
          <a:xfrm>
            <a:off x="982766" y="468000"/>
            <a:ext cx="7394752" cy="617850"/>
          </a:xfrm>
        </p:spPr>
        <p:txBody>
          <a:bodyPr/>
          <a:lstStyle/>
          <a:p>
            <a:r>
              <a:rPr lang="sv-SE" dirty="0"/>
              <a:t>Tillsynens omfattning</a:t>
            </a:r>
          </a:p>
        </p:txBody>
      </p:sp>
      <p:sp>
        <p:nvSpPr>
          <p:cNvPr id="6" name="Platshållare för innehåll 5">
            <a:extLst>
              <a:ext uri="{FF2B5EF4-FFF2-40B4-BE49-F238E27FC236}">
                <a16:creationId xmlns:a16="http://schemas.microsoft.com/office/drawing/2014/main" id="{4921352D-0DE2-A143-AA2E-FA54D7AE3ECC}"/>
              </a:ext>
            </a:extLst>
          </p:cNvPr>
          <p:cNvSpPr>
            <a:spLocks noGrp="1"/>
          </p:cNvSpPr>
          <p:nvPr>
            <p:ph idx="1"/>
          </p:nvPr>
        </p:nvSpPr>
        <p:spPr>
          <a:xfrm>
            <a:off x="982766" y="1085851"/>
            <a:ext cx="7954758" cy="4057650"/>
          </a:xfrm>
        </p:spPr>
        <p:txBody>
          <a:bodyPr numCol="1"/>
          <a:lstStyle/>
          <a:p>
            <a:pPr marL="0" indent="0">
              <a:lnSpc>
                <a:spcPct val="100000"/>
              </a:lnSpc>
              <a:buNone/>
            </a:pPr>
            <a:endParaRPr lang="sv-SE" sz="1800" b="1" dirty="0"/>
          </a:p>
          <a:p>
            <a:pPr marL="0" indent="0">
              <a:lnSpc>
                <a:spcPct val="100000"/>
              </a:lnSpc>
              <a:buNone/>
            </a:pPr>
            <a:r>
              <a:rPr lang="sv-SE" sz="1800" b="1" dirty="0"/>
              <a:t>Statens skolinspektion </a:t>
            </a:r>
            <a:r>
              <a:rPr lang="sv-SE" sz="1800" dirty="0"/>
              <a:t>har tillsynsansvar för bland annat:</a:t>
            </a:r>
          </a:p>
          <a:p>
            <a:pPr marL="0" indent="0">
              <a:lnSpc>
                <a:spcPct val="100000"/>
              </a:lnSpc>
              <a:buNone/>
            </a:pPr>
            <a:endParaRPr lang="sv-SE" sz="1800" dirty="0"/>
          </a:p>
          <a:p>
            <a:pPr>
              <a:lnSpc>
                <a:spcPct val="100000"/>
              </a:lnSpc>
              <a:buFont typeface="Wingdings" panose="05000000000000000000" pitchFamily="2" charset="2"/>
              <a:buChar char="§"/>
            </a:pPr>
            <a:r>
              <a:rPr lang="sv-SE" sz="1800" dirty="0"/>
              <a:t>Skolväsendets skolformer och särskilda utbildningsformer </a:t>
            </a:r>
          </a:p>
          <a:p>
            <a:pPr>
              <a:lnSpc>
                <a:spcPct val="100000"/>
              </a:lnSpc>
              <a:buFont typeface="Wingdings" panose="05000000000000000000" pitchFamily="2" charset="2"/>
              <a:buChar char="§"/>
            </a:pPr>
            <a:r>
              <a:rPr lang="sv-SE" sz="1800" dirty="0"/>
              <a:t>Hur en kommun uppfyller sina skyldigheter.</a:t>
            </a:r>
          </a:p>
          <a:p>
            <a:pPr>
              <a:lnSpc>
                <a:spcPct val="100000"/>
              </a:lnSpc>
              <a:buFont typeface="Wingdings" panose="05000000000000000000" pitchFamily="2" charset="2"/>
              <a:buChar char="§"/>
            </a:pPr>
            <a:r>
              <a:rPr lang="sv-SE" sz="1800" dirty="0"/>
              <a:t> Hur en kommun uppfyller sitt tillsynsansvar.</a:t>
            </a:r>
          </a:p>
          <a:p>
            <a:pPr marL="0" indent="0">
              <a:lnSpc>
                <a:spcPct val="100000"/>
              </a:lnSpc>
              <a:buNone/>
            </a:pPr>
            <a:endParaRPr lang="sv-SE" sz="1800" dirty="0"/>
          </a:p>
          <a:p>
            <a:pPr marL="0" indent="0">
              <a:lnSpc>
                <a:spcPct val="100000"/>
              </a:lnSpc>
              <a:buNone/>
            </a:pPr>
            <a:r>
              <a:rPr lang="sv-SE" sz="1800" dirty="0"/>
              <a:t>(Källa: skollagen, 26 kap. 3 §.)</a:t>
            </a:r>
            <a:endParaRPr lang="sv-SE" sz="1800" dirty="0">
              <a:solidFill>
                <a:schemeClr val="tx2">
                  <a:lumMod val="75000"/>
                </a:schemeClr>
              </a:solidFill>
            </a:endParaRPr>
          </a:p>
          <a:p>
            <a:pPr marL="0" indent="0">
              <a:lnSpc>
                <a:spcPct val="150000"/>
              </a:lnSpc>
              <a:buNone/>
            </a:pPr>
            <a:endParaRPr lang="sv-SE" dirty="0"/>
          </a:p>
        </p:txBody>
      </p:sp>
    </p:spTree>
    <p:extLst>
      <p:ext uri="{BB962C8B-B14F-4D97-AF65-F5344CB8AC3E}">
        <p14:creationId xmlns:p14="http://schemas.microsoft.com/office/powerpoint/2010/main" val="55562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2CCAA120-3CAE-A647-854A-29D5F29C951E}"/>
              </a:ext>
            </a:extLst>
          </p:cNvPr>
          <p:cNvSpPr>
            <a:spLocks noGrp="1"/>
          </p:cNvSpPr>
          <p:nvPr>
            <p:ph type="title"/>
          </p:nvPr>
        </p:nvSpPr>
        <p:spPr>
          <a:xfrm>
            <a:off x="982766" y="468000"/>
            <a:ext cx="7394752" cy="617850"/>
          </a:xfrm>
        </p:spPr>
        <p:txBody>
          <a:bodyPr/>
          <a:lstStyle/>
          <a:p>
            <a:r>
              <a:rPr lang="sv-SE" dirty="0"/>
              <a:t>Tillsynens omfattning</a:t>
            </a:r>
          </a:p>
        </p:txBody>
      </p:sp>
      <p:sp>
        <p:nvSpPr>
          <p:cNvPr id="6" name="Platshållare för innehåll 5">
            <a:extLst>
              <a:ext uri="{FF2B5EF4-FFF2-40B4-BE49-F238E27FC236}">
                <a16:creationId xmlns:a16="http://schemas.microsoft.com/office/drawing/2014/main" id="{4921352D-0DE2-A143-AA2E-FA54D7AE3ECC}"/>
              </a:ext>
            </a:extLst>
          </p:cNvPr>
          <p:cNvSpPr>
            <a:spLocks noGrp="1"/>
          </p:cNvSpPr>
          <p:nvPr>
            <p:ph idx="1"/>
          </p:nvPr>
        </p:nvSpPr>
        <p:spPr>
          <a:xfrm>
            <a:off x="982766" y="1426028"/>
            <a:ext cx="7954758" cy="2906689"/>
          </a:xfrm>
        </p:spPr>
        <p:txBody>
          <a:bodyPr numCol="1"/>
          <a:lstStyle/>
          <a:p>
            <a:pPr marL="0" indent="0">
              <a:lnSpc>
                <a:spcPct val="100000"/>
              </a:lnSpc>
              <a:buNone/>
            </a:pPr>
            <a:r>
              <a:rPr lang="sv-SE" sz="1800" b="1" dirty="0"/>
              <a:t>Kommunen </a:t>
            </a:r>
            <a:r>
              <a:rPr lang="sv-SE" sz="1800" dirty="0">
                <a:solidFill>
                  <a:srgbClr val="000000"/>
                </a:solidFill>
              </a:rPr>
              <a:t>har tillsynsansvar för bland annat: </a:t>
            </a:r>
          </a:p>
          <a:p>
            <a:pPr marL="0" indent="0">
              <a:lnSpc>
                <a:spcPct val="100000"/>
              </a:lnSpc>
              <a:buNone/>
            </a:pPr>
            <a:endParaRPr lang="sv-SE" sz="1800" dirty="0">
              <a:solidFill>
                <a:srgbClr val="000000"/>
              </a:solidFill>
            </a:endParaRPr>
          </a:p>
          <a:p>
            <a:pPr>
              <a:lnSpc>
                <a:spcPct val="100000"/>
              </a:lnSpc>
              <a:buFont typeface="Wingdings" panose="05000000000000000000" pitchFamily="2" charset="2"/>
              <a:buChar char="§"/>
            </a:pPr>
            <a:r>
              <a:rPr lang="sv-SE" sz="1800" dirty="0">
                <a:solidFill>
                  <a:srgbClr val="000000"/>
                </a:solidFill>
              </a:rPr>
              <a:t>Fristående f</a:t>
            </a:r>
            <a:r>
              <a:rPr lang="sv-SE" sz="1800" dirty="0"/>
              <a:t>örskolor och fritidshem med enskild huvudman som kommunen har godkänt.</a:t>
            </a:r>
          </a:p>
          <a:p>
            <a:pPr lvl="0">
              <a:lnSpc>
                <a:spcPct val="100000"/>
              </a:lnSpc>
              <a:buFont typeface="Wingdings" panose="05000000000000000000" pitchFamily="2" charset="2"/>
              <a:buChar char="§"/>
            </a:pPr>
            <a:r>
              <a:rPr lang="sv-SE" sz="1800" dirty="0"/>
              <a:t>Att enskilda huvudmän som godkänts av kommunen kontinuerligt uppfyller kraven.</a:t>
            </a:r>
          </a:p>
          <a:p>
            <a:pPr lvl="0">
              <a:lnSpc>
                <a:spcPct val="100000"/>
              </a:lnSpc>
              <a:buFont typeface="Wingdings" panose="05000000000000000000" pitchFamily="2" charset="2"/>
              <a:buChar char="§"/>
            </a:pPr>
            <a:endParaRPr lang="sv-SE" sz="1800" dirty="0"/>
          </a:p>
          <a:p>
            <a:pPr marL="0" lvl="0" indent="0">
              <a:lnSpc>
                <a:spcPct val="100000"/>
              </a:lnSpc>
              <a:buNone/>
            </a:pPr>
            <a:r>
              <a:rPr lang="sv-SE" sz="1800" dirty="0"/>
              <a:t>(Källa: skollagen, 26 kap. 4 §.) </a:t>
            </a:r>
            <a:r>
              <a:rPr lang="sv-SE" sz="1800" dirty="0">
                <a:highlight>
                  <a:srgbClr val="FFFF00"/>
                </a:highlight>
              </a:rPr>
              <a:t> </a:t>
            </a:r>
            <a:endParaRPr lang="sv-SE" sz="1800" dirty="0">
              <a:solidFill>
                <a:schemeClr val="tx2">
                  <a:lumMod val="75000"/>
                </a:schemeClr>
              </a:solidFill>
              <a:highlight>
                <a:srgbClr val="FFFF00"/>
              </a:highlight>
            </a:endParaRPr>
          </a:p>
        </p:txBody>
      </p:sp>
      <p:sp>
        <p:nvSpPr>
          <p:cNvPr id="5" name="Platshållare för innehåll 5">
            <a:extLst>
              <a:ext uri="{FF2B5EF4-FFF2-40B4-BE49-F238E27FC236}">
                <a16:creationId xmlns:a16="http://schemas.microsoft.com/office/drawing/2014/main" id="{8436D0E6-B287-4F76-A190-8D925566B23A}"/>
              </a:ext>
            </a:extLst>
          </p:cNvPr>
          <p:cNvSpPr txBox="1">
            <a:spLocks/>
          </p:cNvSpPr>
          <p:nvPr/>
        </p:nvSpPr>
        <p:spPr>
          <a:xfrm>
            <a:off x="-83733" y="2571750"/>
            <a:ext cx="5936226" cy="2045971"/>
          </a:xfrm>
          <a:prstGeom prst="rect">
            <a:avLst/>
          </a:prstGeom>
        </p:spPr>
        <p:txBody>
          <a:bodyPr vert="horz" lIns="0" tIns="45720" rIns="91440" bIns="45720" numCol="1" spcCol="432000" rtlCol="0">
            <a:noAutofit/>
          </a:bodyPr>
          <a:lstStyle>
            <a:lvl1pPr marL="144000" indent="-144000" algn="l" defTabSz="685800" rtl="0" eaLnBrk="1" latinLnBrk="0" hangingPunct="1">
              <a:lnSpc>
                <a:spcPts val="2000"/>
              </a:lnSpc>
              <a:spcBef>
                <a:spcPts val="1000"/>
              </a:spcBef>
              <a:buClr>
                <a:srgbClr val="F59C00"/>
              </a:buClr>
              <a:buSzPct val="130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324000" indent="-180000" algn="l" defTabSz="685800" rtl="0" eaLnBrk="1" latinLnBrk="0" hangingPunct="1">
              <a:lnSpc>
                <a:spcPts val="2000"/>
              </a:lnSpc>
              <a:spcBef>
                <a:spcPts val="1000"/>
              </a:spcBef>
              <a:buClr>
                <a:srgbClr val="F59C00"/>
              </a:buClr>
              <a:buFont typeface="Systemtypsnitt"/>
              <a:buChar char="–"/>
              <a:defRPr sz="1600" kern="1200">
                <a:solidFill>
                  <a:schemeClr val="tx1"/>
                </a:solidFill>
                <a:latin typeface="Arial" panose="020B0604020202020204" pitchFamily="34" charset="0"/>
                <a:ea typeface="+mn-ea"/>
                <a:cs typeface="Arial" panose="020B0604020202020204" pitchFamily="34" charset="0"/>
              </a:defRPr>
            </a:lvl2pPr>
            <a:lvl3pPr marL="324000" indent="-180000" algn="l" defTabSz="685800" rtl="0" eaLnBrk="1" latinLnBrk="0" hangingPunct="1">
              <a:lnSpc>
                <a:spcPts val="2000"/>
              </a:lnSpc>
              <a:spcBef>
                <a:spcPts val="1000"/>
              </a:spcBef>
              <a:buClr>
                <a:srgbClr val="F59C00"/>
              </a:buClr>
              <a:buSzPct val="100000"/>
              <a:buFont typeface="Systemtypsnitt"/>
              <a:buChar char="–"/>
              <a:defRPr sz="1600" kern="1200">
                <a:solidFill>
                  <a:schemeClr val="tx1"/>
                </a:solidFill>
                <a:latin typeface="Arial" panose="020B0604020202020204" pitchFamily="34" charset="0"/>
                <a:ea typeface="+mn-ea"/>
                <a:cs typeface="Arial" panose="020B0604020202020204" pitchFamily="34" charset="0"/>
              </a:defRPr>
            </a:lvl3pPr>
            <a:lvl4pPr marL="324000" indent="-180000" algn="l" defTabSz="685800" rtl="0" eaLnBrk="1" latinLnBrk="0" hangingPunct="1">
              <a:lnSpc>
                <a:spcPts val="2000"/>
              </a:lnSpc>
              <a:spcBef>
                <a:spcPts val="1000"/>
              </a:spcBef>
              <a:buClr>
                <a:srgbClr val="F59C00"/>
              </a:buClr>
              <a:buSzPct val="100000"/>
              <a:buFont typeface="Systemtypsnitt"/>
              <a:buChar char="–"/>
              <a:defRPr sz="1600" kern="1200">
                <a:solidFill>
                  <a:schemeClr val="tx1"/>
                </a:solidFill>
                <a:latin typeface="Arial" panose="020B0604020202020204" pitchFamily="34" charset="0"/>
                <a:ea typeface="+mn-ea"/>
                <a:cs typeface="Arial" panose="020B0604020202020204" pitchFamily="34" charset="0"/>
              </a:defRPr>
            </a:lvl4pPr>
            <a:lvl5pPr marL="324000" indent="-180000" algn="l" defTabSz="685800" rtl="0" eaLnBrk="1" latinLnBrk="0" hangingPunct="1">
              <a:lnSpc>
                <a:spcPts val="2000"/>
              </a:lnSpc>
              <a:spcBef>
                <a:spcPts val="1000"/>
              </a:spcBef>
              <a:buClr>
                <a:srgbClr val="F59C00"/>
              </a:buClr>
              <a:buFont typeface="Systemtypsnitt"/>
              <a:buChar char="–"/>
              <a:defRPr sz="16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buFont typeface="Wingdings" panose="05000000000000000000" pitchFamily="2" charset="2"/>
              <a:buChar char="Ø"/>
            </a:pPr>
            <a:endParaRPr lang="sv-SE" dirty="0"/>
          </a:p>
          <a:p>
            <a:pPr>
              <a:buFont typeface="Wingdings" panose="05000000000000000000" pitchFamily="2" charset="2"/>
              <a:buChar char="Ø"/>
            </a:pPr>
            <a:endParaRPr lang="sv-SE" dirty="0">
              <a:solidFill>
                <a:schemeClr val="tx2">
                  <a:lumMod val="75000"/>
                </a:schemeClr>
              </a:solidFill>
            </a:endParaRPr>
          </a:p>
        </p:txBody>
      </p:sp>
    </p:spTree>
    <p:extLst>
      <p:ext uri="{BB962C8B-B14F-4D97-AF65-F5344CB8AC3E}">
        <p14:creationId xmlns:p14="http://schemas.microsoft.com/office/powerpoint/2010/main" val="161037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2CCAA120-3CAE-A647-854A-29D5F29C951E}"/>
              </a:ext>
            </a:extLst>
          </p:cNvPr>
          <p:cNvSpPr>
            <a:spLocks noGrp="1"/>
          </p:cNvSpPr>
          <p:nvPr>
            <p:ph type="title"/>
          </p:nvPr>
        </p:nvSpPr>
        <p:spPr>
          <a:xfrm>
            <a:off x="982766" y="261258"/>
            <a:ext cx="7394752" cy="696686"/>
          </a:xfrm>
        </p:spPr>
        <p:txBody>
          <a:bodyPr/>
          <a:lstStyle/>
          <a:p>
            <a:r>
              <a:rPr lang="sv-SE" dirty="0"/>
              <a:t>Huvudmäns ansvar för utbildning</a:t>
            </a:r>
          </a:p>
        </p:txBody>
      </p:sp>
      <p:sp>
        <p:nvSpPr>
          <p:cNvPr id="6" name="Platshållare för innehåll 5">
            <a:extLst>
              <a:ext uri="{FF2B5EF4-FFF2-40B4-BE49-F238E27FC236}">
                <a16:creationId xmlns:a16="http://schemas.microsoft.com/office/drawing/2014/main" id="{4921352D-0DE2-A143-AA2E-FA54D7AE3ECC}"/>
              </a:ext>
            </a:extLst>
          </p:cNvPr>
          <p:cNvSpPr>
            <a:spLocks noGrp="1"/>
          </p:cNvSpPr>
          <p:nvPr>
            <p:ph idx="1"/>
          </p:nvPr>
        </p:nvSpPr>
        <p:spPr>
          <a:xfrm>
            <a:off x="982766" y="1055649"/>
            <a:ext cx="7954758" cy="3619851"/>
          </a:xfrm>
        </p:spPr>
        <p:txBody>
          <a:bodyPr numCol="1"/>
          <a:lstStyle/>
          <a:p>
            <a:pPr marL="0" indent="0">
              <a:lnSpc>
                <a:spcPct val="100000"/>
              </a:lnSpc>
              <a:buNone/>
            </a:pPr>
            <a:r>
              <a:rPr lang="sv-SE" sz="1800" b="1" dirty="0">
                <a:solidFill>
                  <a:srgbClr val="000000"/>
                </a:solidFill>
              </a:rPr>
              <a:t>En huvudman </a:t>
            </a:r>
            <a:r>
              <a:rPr lang="sv-SE" sz="1800" dirty="0">
                <a:solidFill>
                  <a:srgbClr val="000000"/>
                </a:solidFill>
              </a:rPr>
              <a:t>ansvarar för att:</a:t>
            </a:r>
          </a:p>
          <a:p>
            <a:pPr marL="0" indent="0">
              <a:lnSpc>
                <a:spcPct val="100000"/>
              </a:lnSpc>
              <a:buNone/>
            </a:pPr>
            <a:endParaRPr lang="sv-SE" sz="1800" dirty="0">
              <a:solidFill>
                <a:srgbClr val="000000"/>
              </a:solidFill>
            </a:endParaRPr>
          </a:p>
          <a:p>
            <a:pPr>
              <a:lnSpc>
                <a:spcPct val="100000"/>
              </a:lnSpc>
              <a:buFont typeface="Wingdings" panose="05000000000000000000" pitchFamily="2" charset="2"/>
              <a:buChar char="§"/>
            </a:pPr>
            <a:r>
              <a:rPr lang="sv-SE" sz="1800" dirty="0">
                <a:solidFill>
                  <a:srgbClr val="000000"/>
                </a:solidFill>
              </a:rPr>
              <a:t>Utbildningen genomförs i enlighet med gällande styrdokument.</a:t>
            </a:r>
          </a:p>
          <a:p>
            <a:pPr>
              <a:lnSpc>
                <a:spcPct val="100000"/>
              </a:lnSpc>
              <a:buFont typeface="Wingdings" panose="05000000000000000000" pitchFamily="2" charset="2"/>
              <a:buChar char="§"/>
            </a:pPr>
            <a:r>
              <a:rPr lang="sv-SE" sz="1800" dirty="0">
                <a:solidFill>
                  <a:srgbClr val="000000"/>
                </a:solidFill>
              </a:rPr>
              <a:t>Resurser organiseras och fördelas i verksamheten.</a:t>
            </a:r>
          </a:p>
          <a:p>
            <a:pPr>
              <a:lnSpc>
                <a:spcPct val="100000"/>
              </a:lnSpc>
              <a:buFont typeface="Wingdings" panose="05000000000000000000" pitchFamily="2" charset="2"/>
              <a:buChar char="§"/>
            </a:pPr>
            <a:r>
              <a:rPr lang="sv-SE" sz="1800" dirty="0">
                <a:solidFill>
                  <a:srgbClr val="000000"/>
                </a:solidFill>
              </a:rPr>
              <a:t>Verksamheten följs upp, utvärderas och utvecklas så att de nationella</a:t>
            </a:r>
          </a:p>
          <a:p>
            <a:pPr marL="0" indent="0">
              <a:lnSpc>
                <a:spcPct val="100000"/>
              </a:lnSpc>
              <a:buNone/>
            </a:pPr>
            <a:r>
              <a:rPr lang="sv-SE" sz="1800" dirty="0">
                <a:solidFill>
                  <a:srgbClr val="000000"/>
                </a:solidFill>
              </a:rPr>
              <a:t>  målen kan uppfyllas.</a:t>
            </a:r>
          </a:p>
          <a:p>
            <a:pPr>
              <a:lnSpc>
                <a:spcPct val="100000"/>
              </a:lnSpc>
              <a:buFont typeface="Wingdings" panose="05000000000000000000" pitchFamily="2" charset="2"/>
              <a:buChar char="§"/>
            </a:pPr>
            <a:r>
              <a:rPr lang="sv-SE" sz="1800" dirty="0">
                <a:solidFill>
                  <a:srgbClr val="000000"/>
                </a:solidFill>
              </a:rPr>
              <a:t>Utbildningen är likvärdig.</a:t>
            </a:r>
          </a:p>
          <a:p>
            <a:pPr>
              <a:lnSpc>
                <a:spcPct val="100000"/>
              </a:lnSpc>
              <a:buFont typeface="Wingdings" panose="05000000000000000000" pitchFamily="2" charset="2"/>
              <a:buChar char="§"/>
            </a:pPr>
            <a:r>
              <a:rPr lang="sv-SE" sz="1800" dirty="0">
                <a:solidFill>
                  <a:srgbClr val="000000"/>
                </a:solidFill>
              </a:rPr>
              <a:t>Utbildningen vilar på vetenskaplig grund och beprövad erfarenhet.</a:t>
            </a:r>
          </a:p>
          <a:p>
            <a:pPr marL="0" indent="0">
              <a:lnSpc>
                <a:spcPct val="150000"/>
              </a:lnSpc>
              <a:buNone/>
            </a:pPr>
            <a:r>
              <a:rPr lang="sv-SE" dirty="0">
                <a:solidFill>
                  <a:srgbClr val="000000"/>
                </a:solidFill>
                <a:highlight>
                  <a:srgbClr val="FFFF00"/>
                </a:highlight>
              </a:rPr>
              <a:t> </a:t>
            </a:r>
          </a:p>
        </p:txBody>
      </p:sp>
      <p:sp>
        <p:nvSpPr>
          <p:cNvPr id="5" name="Platshållare för innehåll 5">
            <a:extLst>
              <a:ext uri="{FF2B5EF4-FFF2-40B4-BE49-F238E27FC236}">
                <a16:creationId xmlns:a16="http://schemas.microsoft.com/office/drawing/2014/main" id="{8436D0E6-B287-4F76-A190-8D925566B23A}"/>
              </a:ext>
            </a:extLst>
          </p:cNvPr>
          <p:cNvSpPr txBox="1">
            <a:spLocks/>
          </p:cNvSpPr>
          <p:nvPr/>
        </p:nvSpPr>
        <p:spPr>
          <a:xfrm>
            <a:off x="-83733" y="2571750"/>
            <a:ext cx="5936226" cy="2045971"/>
          </a:xfrm>
          <a:prstGeom prst="rect">
            <a:avLst/>
          </a:prstGeom>
        </p:spPr>
        <p:txBody>
          <a:bodyPr vert="horz" lIns="0" tIns="45720" rIns="91440" bIns="45720" numCol="1" spcCol="432000" rtlCol="0">
            <a:noAutofit/>
          </a:bodyPr>
          <a:lstStyle>
            <a:lvl1pPr marL="144000" indent="-144000" algn="l" defTabSz="685800" rtl="0" eaLnBrk="1" latinLnBrk="0" hangingPunct="1">
              <a:lnSpc>
                <a:spcPts val="2000"/>
              </a:lnSpc>
              <a:spcBef>
                <a:spcPts val="1000"/>
              </a:spcBef>
              <a:buClr>
                <a:srgbClr val="F59C00"/>
              </a:buClr>
              <a:buSzPct val="130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324000" indent="-180000" algn="l" defTabSz="685800" rtl="0" eaLnBrk="1" latinLnBrk="0" hangingPunct="1">
              <a:lnSpc>
                <a:spcPts val="2000"/>
              </a:lnSpc>
              <a:spcBef>
                <a:spcPts val="1000"/>
              </a:spcBef>
              <a:buClr>
                <a:srgbClr val="F59C00"/>
              </a:buClr>
              <a:buFont typeface="Systemtypsnitt"/>
              <a:buChar char="–"/>
              <a:defRPr sz="1600" kern="1200">
                <a:solidFill>
                  <a:schemeClr val="tx1"/>
                </a:solidFill>
                <a:latin typeface="Arial" panose="020B0604020202020204" pitchFamily="34" charset="0"/>
                <a:ea typeface="+mn-ea"/>
                <a:cs typeface="Arial" panose="020B0604020202020204" pitchFamily="34" charset="0"/>
              </a:defRPr>
            </a:lvl2pPr>
            <a:lvl3pPr marL="324000" indent="-180000" algn="l" defTabSz="685800" rtl="0" eaLnBrk="1" latinLnBrk="0" hangingPunct="1">
              <a:lnSpc>
                <a:spcPts val="2000"/>
              </a:lnSpc>
              <a:spcBef>
                <a:spcPts val="1000"/>
              </a:spcBef>
              <a:buClr>
                <a:srgbClr val="F59C00"/>
              </a:buClr>
              <a:buSzPct val="100000"/>
              <a:buFont typeface="Systemtypsnitt"/>
              <a:buChar char="–"/>
              <a:defRPr sz="1600" kern="1200">
                <a:solidFill>
                  <a:schemeClr val="tx1"/>
                </a:solidFill>
                <a:latin typeface="Arial" panose="020B0604020202020204" pitchFamily="34" charset="0"/>
                <a:ea typeface="+mn-ea"/>
                <a:cs typeface="Arial" panose="020B0604020202020204" pitchFamily="34" charset="0"/>
              </a:defRPr>
            </a:lvl3pPr>
            <a:lvl4pPr marL="324000" indent="-180000" algn="l" defTabSz="685800" rtl="0" eaLnBrk="1" latinLnBrk="0" hangingPunct="1">
              <a:lnSpc>
                <a:spcPts val="2000"/>
              </a:lnSpc>
              <a:spcBef>
                <a:spcPts val="1000"/>
              </a:spcBef>
              <a:buClr>
                <a:srgbClr val="F59C00"/>
              </a:buClr>
              <a:buSzPct val="100000"/>
              <a:buFont typeface="Systemtypsnitt"/>
              <a:buChar char="–"/>
              <a:defRPr sz="1600" kern="1200">
                <a:solidFill>
                  <a:schemeClr val="tx1"/>
                </a:solidFill>
                <a:latin typeface="Arial" panose="020B0604020202020204" pitchFamily="34" charset="0"/>
                <a:ea typeface="+mn-ea"/>
                <a:cs typeface="Arial" panose="020B0604020202020204" pitchFamily="34" charset="0"/>
              </a:defRPr>
            </a:lvl4pPr>
            <a:lvl5pPr marL="324000" indent="-180000" algn="l" defTabSz="685800" rtl="0" eaLnBrk="1" latinLnBrk="0" hangingPunct="1">
              <a:lnSpc>
                <a:spcPts val="2000"/>
              </a:lnSpc>
              <a:spcBef>
                <a:spcPts val="1000"/>
              </a:spcBef>
              <a:buClr>
                <a:srgbClr val="F59C00"/>
              </a:buClr>
              <a:buFont typeface="Systemtypsnitt"/>
              <a:buChar char="–"/>
              <a:defRPr sz="16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buFont typeface="Wingdings" panose="05000000000000000000" pitchFamily="2" charset="2"/>
              <a:buChar char="Ø"/>
            </a:pPr>
            <a:endParaRPr lang="sv-SE" dirty="0"/>
          </a:p>
          <a:p>
            <a:pPr>
              <a:buFont typeface="Wingdings" panose="05000000000000000000" pitchFamily="2" charset="2"/>
              <a:buChar char="Ø"/>
            </a:pPr>
            <a:endParaRPr lang="sv-SE" dirty="0">
              <a:solidFill>
                <a:schemeClr val="tx2">
                  <a:lumMod val="75000"/>
                </a:schemeClr>
              </a:solidFill>
            </a:endParaRPr>
          </a:p>
        </p:txBody>
      </p:sp>
    </p:spTree>
    <p:extLst>
      <p:ext uri="{BB962C8B-B14F-4D97-AF65-F5344CB8AC3E}">
        <p14:creationId xmlns:p14="http://schemas.microsoft.com/office/powerpoint/2010/main" val="2927633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2CCAA120-3CAE-A647-854A-29D5F29C951E}"/>
              </a:ext>
            </a:extLst>
          </p:cNvPr>
          <p:cNvSpPr>
            <a:spLocks noGrp="1"/>
          </p:cNvSpPr>
          <p:nvPr>
            <p:ph type="title"/>
          </p:nvPr>
        </p:nvSpPr>
        <p:spPr>
          <a:xfrm>
            <a:off x="982766" y="279992"/>
            <a:ext cx="7394752" cy="617850"/>
          </a:xfrm>
        </p:spPr>
        <p:txBody>
          <a:bodyPr/>
          <a:lstStyle/>
          <a:p>
            <a:r>
              <a:rPr lang="sv-SE" dirty="0"/>
              <a:t>Hur går kommunal tillsyn till?</a:t>
            </a:r>
          </a:p>
        </p:txBody>
      </p:sp>
      <p:sp>
        <p:nvSpPr>
          <p:cNvPr id="6" name="Platshållare för innehåll 5">
            <a:extLst>
              <a:ext uri="{FF2B5EF4-FFF2-40B4-BE49-F238E27FC236}">
                <a16:creationId xmlns:a16="http://schemas.microsoft.com/office/drawing/2014/main" id="{4921352D-0DE2-A143-AA2E-FA54D7AE3ECC}"/>
              </a:ext>
            </a:extLst>
          </p:cNvPr>
          <p:cNvSpPr>
            <a:spLocks noGrp="1"/>
          </p:cNvSpPr>
          <p:nvPr>
            <p:ph idx="1"/>
          </p:nvPr>
        </p:nvSpPr>
        <p:spPr>
          <a:xfrm>
            <a:off x="982766" y="974221"/>
            <a:ext cx="7988941" cy="3717420"/>
          </a:xfrm>
        </p:spPr>
        <p:txBody>
          <a:bodyPr numCol="1"/>
          <a:lstStyle/>
          <a:p>
            <a:pPr>
              <a:lnSpc>
                <a:spcPct val="100000"/>
              </a:lnSpc>
              <a:buFont typeface="Wingdings" panose="05000000000000000000" pitchFamily="2" charset="2"/>
              <a:buChar char="§"/>
            </a:pPr>
            <a:r>
              <a:rPr lang="sv-SE" sz="1800" dirty="0">
                <a:solidFill>
                  <a:srgbClr val="000000"/>
                </a:solidFill>
              </a:rPr>
              <a:t>Kommunens tillsynsansvariga informerar den fristående förskolans</a:t>
            </a:r>
          </a:p>
          <a:p>
            <a:pPr marL="0" indent="0">
              <a:lnSpc>
                <a:spcPct val="100000"/>
              </a:lnSpc>
              <a:buNone/>
            </a:pPr>
            <a:r>
              <a:rPr lang="sv-SE" sz="1800" dirty="0">
                <a:solidFill>
                  <a:srgbClr val="000000"/>
                </a:solidFill>
              </a:rPr>
              <a:t>  huvudman och rektor om att en tillsyn kommer att ske och hur processen</a:t>
            </a:r>
          </a:p>
          <a:p>
            <a:pPr marL="0" indent="0">
              <a:lnSpc>
                <a:spcPct val="100000"/>
              </a:lnSpc>
              <a:buNone/>
            </a:pPr>
            <a:r>
              <a:rPr lang="sv-SE" sz="1800" dirty="0">
                <a:solidFill>
                  <a:srgbClr val="000000"/>
                </a:solidFill>
              </a:rPr>
              <a:t>  ser ut.</a:t>
            </a:r>
          </a:p>
          <a:p>
            <a:pPr>
              <a:lnSpc>
                <a:spcPct val="100000"/>
              </a:lnSpc>
              <a:buFont typeface="Wingdings" panose="05000000000000000000" pitchFamily="2" charset="2"/>
              <a:buChar char="§"/>
            </a:pPr>
            <a:r>
              <a:rPr lang="sv-SE" sz="1800" dirty="0">
                <a:solidFill>
                  <a:srgbClr val="000000"/>
                </a:solidFill>
              </a:rPr>
              <a:t>Kommunen skickar ut underlag och frågor som huvudmannen och rektorn</a:t>
            </a:r>
          </a:p>
          <a:p>
            <a:pPr marL="0" indent="0">
              <a:lnSpc>
                <a:spcPct val="100000"/>
              </a:lnSpc>
              <a:buNone/>
            </a:pPr>
            <a:r>
              <a:rPr lang="sv-SE" sz="1800" dirty="0">
                <a:solidFill>
                  <a:srgbClr val="000000"/>
                </a:solidFill>
              </a:rPr>
              <a:t>  för den fristående förskolan ska besvara.</a:t>
            </a:r>
          </a:p>
          <a:p>
            <a:pPr>
              <a:lnSpc>
                <a:spcPct val="100000"/>
              </a:lnSpc>
              <a:buFont typeface="Wingdings" panose="05000000000000000000" pitchFamily="2" charset="2"/>
              <a:buChar char="§"/>
            </a:pPr>
            <a:r>
              <a:rPr lang="sv-SE" sz="1800" dirty="0">
                <a:solidFill>
                  <a:srgbClr val="000000"/>
                </a:solidFill>
              </a:rPr>
              <a:t>Huvudmannen för den fristående förskolan skickar in dokumentationen till</a:t>
            </a:r>
          </a:p>
          <a:p>
            <a:pPr marL="0" indent="0">
              <a:lnSpc>
                <a:spcPct val="100000"/>
              </a:lnSpc>
              <a:buNone/>
            </a:pPr>
            <a:r>
              <a:rPr lang="sv-SE" sz="1800" dirty="0">
                <a:solidFill>
                  <a:srgbClr val="000000"/>
                </a:solidFill>
              </a:rPr>
              <a:t>  kommunens tillsynsansvariga.</a:t>
            </a:r>
          </a:p>
          <a:p>
            <a:pPr>
              <a:lnSpc>
                <a:spcPct val="100000"/>
              </a:lnSpc>
              <a:buFont typeface="Wingdings" panose="05000000000000000000" pitchFamily="2" charset="2"/>
              <a:buChar char="§"/>
            </a:pPr>
            <a:r>
              <a:rPr lang="sv-SE" sz="1800" dirty="0">
                <a:solidFill>
                  <a:srgbClr val="000000"/>
                </a:solidFill>
              </a:rPr>
              <a:t>Kommunens tillsynsansvariga informerar om datum och tid för</a:t>
            </a:r>
          </a:p>
          <a:p>
            <a:pPr marL="0" indent="0">
              <a:lnSpc>
                <a:spcPct val="100000"/>
              </a:lnSpc>
              <a:buNone/>
            </a:pPr>
            <a:r>
              <a:rPr lang="sv-SE" sz="1800" dirty="0">
                <a:solidFill>
                  <a:srgbClr val="000000"/>
                </a:solidFill>
              </a:rPr>
              <a:t>  tillsynsbesök, intervju, återkoppling och beslut.</a:t>
            </a:r>
          </a:p>
          <a:p>
            <a:pPr marL="0" indent="0">
              <a:lnSpc>
                <a:spcPct val="100000"/>
              </a:lnSpc>
              <a:buNone/>
            </a:pPr>
            <a:r>
              <a:rPr lang="sv-SE" sz="1800" dirty="0">
                <a:solidFill>
                  <a:srgbClr val="000000"/>
                </a:solidFill>
              </a:rPr>
              <a:t>   </a:t>
            </a:r>
          </a:p>
        </p:txBody>
      </p:sp>
    </p:spTree>
    <p:extLst>
      <p:ext uri="{BB962C8B-B14F-4D97-AF65-F5344CB8AC3E}">
        <p14:creationId xmlns:p14="http://schemas.microsoft.com/office/powerpoint/2010/main" val="63559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2CCAA120-3CAE-A647-854A-29D5F29C951E}"/>
              </a:ext>
            </a:extLst>
          </p:cNvPr>
          <p:cNvSpPr>
            <a:spLocks noGrp="1"/>
          </p:cNvSpPr>
          <p:nvPr>
            <p:ph type="title"/>
          </p:nvPr>
        </p:nvSpPr>
        <p:spPr>
          <a:xfrm>
            <a:off x="974221" y="433816"/>
            <a:ext cx="7403297" cy="617850"/>
          </a:xfrm>
        </p:spPr>
        <p:txBody>
          <a:bodyPr/>
          <a:lstStyle/>
          <a:p>
            <a:r>
              <a:rPr lang="sv-SE" dirty="0"/>
              <a:t>Olika typer av tillsynsbeslut</a:t>
            </a:r>
          </a:p>
        </p:txBody>
      </p:sp>
      <p:sp>
        <p:nvSpPr>
          <p:cNvPr id="6" name="Platshållare för innehåll 5">
            <a:extLst>
              <a:ext uri="{FF2B5EF4-FFF2-40B4-BE49-F238E27FC236}">
                <a16:creationId xmlns:a16="http://schemas.microsoft.com/office/drawing/2014/main" id="{4921352D-0DE2-A143-AA2E-FA54D7AE3ECC}"/>
              </a:ext>
            </a:extLst>
          </p:cNvPr>
          <p:cNvSpPr>
            <a:spLocks noGrp="1"/>
          </p:cNvSpPr>
          <p:nvPr>
            <p:ph idx="1"/>
          </p:nvPr>
        </p:nvSpPr>
        <p:spPr>
          <a:xfrm>
            <a:off x="982766" y="1410057"/>
            <a:ext cx="7954758" cy="3204672"/>
          </a:xfrm>
        </p:spPr>
        <p:txBody>
          <a:bodyPr numCol="1"/>
          <a:lstStyle/>
          <a:p>
            <a:pPr marL="0" indent="0">
              <a:lnSpc>
                <a:spcPct val="100000"/>
              </a:lnSpc>
              <a:buNone/>
            </a:pPr>
            <a:r>
              <a:rPr lang="sv-SE" sz="1800" dirty="0">
                <a:solidFill>
                  <a:srgbClr val="000000"/>
                </a:solidFill>
              </a:rPr>
              <a:t>Ett tillsynsbeslut kan resultera i: </a:t>
            </a:r>
          </a:p>
          <a:p>
            <a:pPr marL="0" indent="0">
              <a:lnSpc>
                <a:spcPct val="100000"/>
              </a:lnSpc>
              <a:buNone/>
            </a:pPr>
            <a:endParaRPr lang="sv-SE" sz="1800" dirty="0">
              <a:solidFill>
                <a:srgbClr val="000000"/>
              </a:solidFill>
            </a:endParaRPr>
          </a:p>
          <a:p>
            <a:pPr>
              <a:lnSpc>
                <a:spcPct val="100000"/>
              </a:lnSpc>
              <a:buFont typeface="Wingdings" panose="05000000000000000000" pitchFamily="2" charset="2"/>
              <a:buChar char="§"/>
            </a:pPr>
            <a:r>
              <a:rPr lang="sv-SE" sz="1800" dirty="0">
                <a:solidFill>
                  <a:srgbClr val="000000"/>
                </a:solidFill>
              </a:rPr>
              <a:t>Föreläggande</a:t>
            </a:r>
          </a:p>
          <a:p>
            <a:pPr>
              <a:lnSpc>
                <a:spcPct val="100000"/>
              </a:lnSpc>
              <a:buFont typeface="Wingdings" panose="05000000000000000000" pitchFamily="2" charset="2"/>
              <a:buChar char="§"/>
            </a:pPr>
            <a:r>
              <a:rPr lang="sv-SE" sz="1800" dirty="0">
                <a:solidFill>
                  <a:srgbClr val="000000"/>
                </a:solidFill>
              </a:rPr>
              <a:t>Anmärkning</a:t>
            </a:r>
          </a:p>
          <a:p>
            <a:pPr>
              <a:lnSpc>
                <a:spcPct val="100000"/>
              </a:lnSpc>
              <a:buFont typeface="Wingdings" panose="05000000000000000000" pitchFamily="2" charset="2"/>
              <a:buChar char="§"/>
            </a:pPr>
            <a:r>
              <a:rPr lang="sv-SE" sz="1800" dirty="0">
                <a:solidFill>
                  <a:srgbClr val="000000"/>
                </a:solidFill>
              </a:rPr>
              <a:t>Avstående från ingripande</a:t>
            </a:r>
          </a:p>
          <a:p>
            <a:pPr>
              <a:lnSpc>
                <a:spcPct val="100000"/>
              </a:lnSpc>
              <a:buFont typeface="Wingdings" panose="05000000000000000000" pitchFamily="2" charset="2"/>
              <a:buChar char="§"/>
            </a:pPr>
            <a:r>
              <a:rPr lang="sv-SE" sz="1800" dirty="0">
                <a:solidFill>
                  <a:srgbClr val="000000"/>
                </a:solidFill>
              </a:rPr>
              <a:t>Återkallelse</a:t>
            </a:r>
          </a:p>
          <a:p>
            <a:pPr marL="0" indent="0">
              <a:lnSpc>
                <a:spcPct val="100000"/>
              </a:lnSpc>
              <a:buNone/>
            </a:pPr>
            <a:endParaRPr lang="sv-SE" sz="1800" dirty="0">
              <a:solidFill>
                <a:srgbClr val="000000"/>
              </a:solidFill>
            </a:endParaRPr>
          </a:p>
          <a:p>
            <a:pPr marL="0" indent="0">
              <a:lnSpc>
                <a:spcPct val="100000"/>
              </a:lnSpc>
              <a:buNone/>
            </a:pPr>
            <a:r>
              <a:rPr lang="sv-SE" sz="1800" dirty="0">
                <a:solidFill>
                  <a:srgbClr val="000000"/>
                </a:solidFill>
              </a:rPr>
              <a:t>(Källa: </a:t>
            </a:r>
            <a:r>
              <a:rPr lang="sv-SE" sz="1800" dirty="0"/>
              <a:t>skollagen, 26 kap. 10-13 §§.)</a:t>
            </a:r>
            <a:endParaRPr lang="sv-SE" sz="1800" dirty="0">
              <a:solidFill>
                <a:srgbClr val="000000"/>
              </a:solidFill>
            </a:endParaRPr>
          </a:p>
        </p:txBody>
      </p:sp>
    </p:spTree>
    <p:extLst>
      <p:ext uri="{BB962C8B-B14F-4D97-AF65-F5344CB8AC3E}">
        <p14:creationId xmlns:p14="http://schemas.microsoft.com/office/powerpoint/2010/main" val="2148662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2CCAA120-3CAE-A647-854A-29D5F29C951E}"/>
              </a:ext>
            </a:extLst>
          </p:cNvPr>
          <p:cNvSpPr>
            <a:spLocks noGrp="1"/>
          </p:cNvSpPr>
          <p:nvPr>
            <p:ph type="title"/>
          </p:nvPr>
        </p:nvSpPr>
        <p:spPr>
          <a:xfrm>
            <a:off x="974221" y="433816"/>
            <a:ext cx="7403297" cy="617850"/>
          </a:xfrm>
        </p:spPr>
        <p:txBody>
          <a:bodyPr/>
          <a:lstStyle/>
          <a:p>
            <a:r>
              <a:rPr lang="sv-SE" dirty="0"/>
              <a:t>Ingripande vid tillsyn</a:t>
            </a:r>
          </a:p>
        </p:txBody>
      </p:sp>
      <p:sp>
        <p:nvSpPr>
          <p:cNvPr id="6" name="Platshållare för innehåll 5">
            <a:extLst>
              <a:ext uri="{FF2B5EF4-FFF2-40B4-BE49-F238E27FC236}">
                <a16:creationId xmlns:a16="http://schemas.microsoft.com/office/drawing/2014/main" id="{4921352D-0DE2-A143-AA2E-FA54D7AE3ECC}"/>
              </a:ext>
            </a:extLst>
          </p:cNvPr>
          <p:cNvSpPr>
            <a:spLocks noGrp="1"/>
          </p:cNvSpPr>
          <p:nvPr>
            <p:ph idx="1"/>
          </p:nvPr>
        </p:nvSpPr>
        <p:spPr>
          <a:xfrm>
            <a:off x="982766" y="1189463"/>
            <a:ext cx="7954758" cy="3279987"/>
          </a:xfrm>
        </p:spPr>
        <p:txBody>
          <a:bodyPr numCol="1"/>
          <a:lstStyle/>
          <a:p>
            <a:pPr marL="0" indent="0">
              <a:lnSpc>
                <a:spcPct val="100000"/>
              </a:lnSpc>
              <a:buNone/>
            </a:pPr>
            <a:r>
              <a:rPr lang="sv-SE" sz="1800" b="1" dirty="0">
                <a:solidFill>
                  <a:srgbClr val="000000"/>
                </a:solidFill>
              </a:rPr>
              <a:t>Föreläggande</a:t>
            </a:r>
          </a:p>
          <a:p>
            <a:pPr marL="0" indent="0" defTabSz="914400">
              <a:lnSpc>
                <a:spcPct val="90000"/>
              </a:lnSpc>
              <a:buNone/>
            </a:pPr>
            <a:r>
              <a:rPr lang="en-US" i="1" dirty="0">
                <a:solidFill>
                  <a:srgbClr val="000000"/>
                </a:solidFill>
              </a:rPr>
              <a:t>En tillsynsmyndighet får förelägga en huvudman som enligt denna lag står under dess tillsyn att fullgöra sina skyldigheter, om verksamheten inte uppfyller de krav som följer av de föreskrifter som gäller för verksamheten eller, i fråga om enskild huvudman, de villkor som gäller för godkännandet eller beslutet om rätt till bidrag. Ett beslut om föreläggande gäller omedelbart.</a:t>
            </a:r>
          </a:p>
          <a:p>
            <a:pPr marL="0" indent="0" defTabSz="914400">
              <a:lnSpc>
                <a:spcPct val="90000"/>
              </a:lnSpc>
              <a:buNone/>
            </a:pPr>
            <a:r>
              <a:rPr lang="en-US" i="1" dirty="0">
                <a:solidFill>
                  <a:srgbClr val="000000"/>
                </a:solidFill>
              </a:rPr>
              <a:t>Ett föreläggande ska ange de åtgärder som tillsynsmyndigheten anser nödvändiga för att avhjälpa de påtalade bristerna. (…) </a:t>
            </a:r>
          </a:p>
          <a:p>
            <a:pPr marL="0" indent="0" defTabSz="914400">
              <a:lnSpc>
                <a:spcPct val="90000"/>
              </a:lnSpc>
              <a:buNone/>
            </a:pPr>
            <a:r>
              <a:rPr lang="sv-SE" dirty="0">
                <a:solidFill>
                  <a:srgbClr val="000000"/>
                </a:solidFill>
              </a:rPr>
              <a:t>(Källa: skollagen, 26 kap. 10§.)  </a:t>
            </a:r>
          </a:p>
          <a:p>
            <a:pPr marL="0" indent="0" defTabSz="914400">
              <a:lnSpc>
                <a:spcPct val="90000"/>
              </a:lnSpc>
              <a:buNone/>
            </a:pPr>
            <a:endParaRPr lang="en-US" sz="1800" i="1" dirty="0">
              <a:solidFill>
                <a:schemeClr val="tx1">
                  <a:lumMod val="85000"/>
                  <a:lumOff val="15000"/>
                </a:schemeClr>
              </a:solidFill>
            </a:endParaRPr>
          </a:p>
          <a:p>
            <a:pPr marL="0" indent="0">
              <a:lnSpc>
                <a:spcPct val="100000"/>
              </a:lnSpc>
              <a:buNone/>
            </a:pPr>
            <a:endParaRPr lang="sv-SE" sz="1800" b="1" i="1" dirty="0">
              <a:solidFill>
                <a:srgbClr val="000000"/>
              </a:solidFill>
            </a:endParaRPr>
          </a:p>
          <a:p>
            <a:pPr marL="0" indent="0">
              <a:lnSpc>
                <a:spcPct val="100000"/>
              </a:lnSpc>
              <a:buNone/>
            </a:pPr>
            <a:endParaRPr lang="sv-SE" sz="1800" dirty="0">
              <a:solidFill>
                <a:srgbClr val="000000"/>
              </a:solidFill>
            </a:endParaRPr>
          </a:p>
          <a:p>
            <a:pPr>
              <a:lnSpc>
                <a:spcPct val="100000"/>
              </a:lnSpc>
              <a:buFont typeface="Wingdings" panose="05000000000000000000" pitchFamily="2" charset="2"/>
              <a:buChar char="§"/>
            </a:pPr>
            <a:endParaRPr lang="sv-SE" sz="1800" dirty="0">
              <a:solidFill>
                <a:srgbClr val="000000"/>
              </a:solidFill>
            </a:endParaRPr>
          </a:p>
          <a:p>
            <a:pPr>
              <a:lnSpc>
                <a:spcPct val="100000"/>
              </a:lnSpc>
              <a:buFont typeface="Wingdings" panose="05000000000000000000" pitchFamily="2" charset="2"/>
              <a:buChar char="§"/>
            </a:pPr>
            <a:endParaRPr lang="sv-SE" sz="1800" dirty="0">
              <a:solidFill>
                <a:srgbClr val="000000"/>
              </a:solidFill>
            </a:endParaRPr>
          </a:p>
        </p:txBody>
      </p:sp>
    </p:spTree>
    <p:extLst>
      <p:ext uri="{BB962C8B-B14F-4D97-AF65-F5344CB8AC3E}">
        <p14:creationId xmlns:p14="http://schemas.microsoft.com/office/powerpoint/2010/main" val="559762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2CCAA120-3CAE-A647-854A-29D5F29C951E}"/>
              </a:ext>
            </a:extLst>
          </p:cNvPr>
          <p:cNvSpPr>
            <a:spLocks noGrp="1"/>
          </p:cNvSpPr>
          <p:nvPr>
            <p:ph type="title"/>
          </p:nvPr>
        </p:nvSpPr>
        <p:spPr>
          <a:xfrm>
            <a:off x="974221" y="433816"/>
            <a:ext cx="7403297" cy="617850"/>
          </a:xfrm>
        </p:spPr>
        <p:txBody>
          <a:bodyPr/>
          <a:lstStyle/>
          <a:p>
            <a:r>
              <a:rPr lang="sv-SE" dirty="0"/>
              <a:t>Ingripande vid tillsyn</a:t>
            </a:r>
          </a:p>
        </p:txBody>
      </p:sp>
      <p:sp>
        <p:nvSpPr>
          <p:cNvPr id="6" name="Platshållare för innehåll 5">
            <a:extLst>
              <a:ext uri="{FF2B5EF4-FFF2-40B4-BE49-F238E27FC236}">
                <a16:creationId xmlns:a16="http://schemas.microsoft.com/office/drawing/2014/main" id="{4921352D-0DE2-A143-AA2E-FA54D7AE3ECC}"/>
              </a:ext>
            </a:extLst>
          </p:cNvPr>
          <p:cNvSpPr>
            <a:spLocks noGrp="1"/>
          </p:cNvSpPr>
          <p:nvPr>
            <p:ph idx="1"/>
          </p:nvPr>
        </p:nvSpPr>
        <p:spPr>
          <a:xfrm>
            <a:off x="982766" y="1649339"/>
            <a:ext cx="7954758" cy="2632103"/>
          </a:xfrm>
        </p:spPr>
        <p:txBody>
          <a:bodyPr numCol="1"/>
          <a:lstStyle/>
          <a:p>
            <a:pPr marL="0" indent="0">
              <a:lnSpc>
                <a:spcPct val="100000"/>
              </a:lnSpc>
              <a:buNone/>
            </a:pPr>
            <a:r>
              <a:rPr lang="sv-SE" sz="1800" b="1" dirty="0">
                <a:solidFill>
                  <a:srgbClr val="000000"/>
                </a:solidFill>
              </a:rPr>
              <a:t>Anmärkning</a:t>
            </a:r>
          </a:p>
          <a:p>
            <a:pPr marL="0" indent="0" defTabSz="914400">
              <a:lnSpc>
                <a:spcPct val="90000"/>
              </a:lnSpc>
              <a:buNone/>
            </a:pPr>
            <a:r>
              <a:rPr lang="en-US" i="1" dirty="0">
                <a:solidFill>
                  <a:srgbClr val="000000"/>
                </a:solidFill>
              </a:rPr>
              <a:t>En tillsynsmyndighet får i stället för att meddela ett föreläggande tilldela en huvudman som enligt denna lag står under dess tillsyn en anmärkning vid mindre allvarliga överträdelser av vad som gäller för verksamheten.</a:t>
            </a:r>
          </a:p>
          <a:p>
            <a:pPr marL="0" indent="0" defTabSz="914400">
              <a:lnSpc>
                <a:spcPct val="90000"/>
              </a:lnSpc>
              <a:buNone/>
            </a:pPr>
            <a:endParaRPr lang="en-US" i="1" dirty="0">
              <a:solidFill>
                <a:srgbClr val="000000"/>
              </a:solidFill>
            </a:endParaRPr>
          </a:p>
          <a:p>
            <a:pPr marL="0" indent="0" defTabSz="914400">
              <a:lnSpc>
                <a:spcPct val="90000"/>
              </a:lnSpc>
              <a:buNone/>
            </a:pPr>
            <a:r>
              <a:rPr lang="en-US" dirty="0">
                <a:solidFill>
                  <a:schemeClr val="tx1">
                    <a:lumMod val="85000"/>
                    <a:lumOff val="15000"/>
                  </a:schemeClr>
                </a:solidFill>
              </a:rPr>
              <a:t>(Källa: skollagen, 26 kap. 10-11§.)</a:t>
            </a:r>
          </a:p>
          <a:p>
            <a:pPr marL="0" indent="0">
              <a:lnSpc>
                <a:spcPct val="100000"/>
              </a:lnSpc>
              <a:buNone/>
            </a:pPr>
            <a:endParaRPr lang="sv-SE" sz="1800" b="1" i="1" dirty="0">
              <a:solidFill>
                <a:srgbClr val="000000"/>
              </a:solidFill>
            </a:endParaRPr>
          </a:p>
          <a:p>
            <a:pPr marL="0" indent="0">
              <a:lnSpc>
                <a:spcPct val="100000"/>
              </a:lnSpc>
              <a:buNone/>
            </a:pPr>
            <a:endParaRPr lang="sv-SE" sz="1800" dirty="0">
              <a:solidFill>
                <a:srgbClr val="000000"/>
              </a:solidFill>
            </a:endParaRPr>
          </a:p>
          <a:p>
            <a:pPr>
              <a:lnSpc>
                <a:spcPct val="100000"/>
              </a:lnSpc>
              <a:buFont typeface="Wingdings" panose="05000000000000000000" pitchFamily="2" charset="2"/>
              <a:buChar char="§"/>
            </a:pPr>
            <a:endParaRPr lang="sv-SE" sz="1800" dirty="0">
              <a:solidFill>
                <a:srgbClr val="000000"/>
              </a:solidFill>
            </a:endParaRPr>
          </a:p>
          <a:p>
            <a:pPr marL="0" indent="0">
              <a:lnSpc>
                <a:spcPct val="100000"/>
              </a:lnSpc>
              <a:buNone/>
            </a:pPr>
            <a:endParaRPr lang="sv-SE" sz="1800" dirty="0">
              <a:solidFill>
                <a:srgbClr val="000000"/>
              </a:solidFill>
            </a:endParaRPr>
          </a:p>
        </p:txBody>
      </p:sp>
    </p:spTree>
    <p:extLst>
      <p:ext uri="{BB962C8B-B14F-4D97-AF65-F5344CB8AC3E}">
        <p14:creationId xmlns:p14="http://schemas.microsoft.com/office/powerpoint/2010/main" val="3752583873"/>
      </p:ext>
    </p:extLst>
  </p:cSld>
  <p:clrMapOvr>
    <a:masterClrMapping/>
  </p:clrMapOvr>
</p:sld>
</file>

<file path=ppt/theme/theme1.xml><?xml version="1.0" encoding="utf-8"?>
<a:theme xmlns:a="http://schemas.openxmlformats.org/drawingml/2006/main" name="Office-tema">
  <a:themeElements>
    <a:clrScheme name="Skolverket">
      <a:dk1>
        <a:srgbClr val="000000"/>
      </a:dk1>
      <a:lt1>
        <a:srgbClr val="FFFFFF"/>
      </a:lt1>
      <a:dk2>
        <a:srgbClr val="000000"/>
      </a:dk2>
      <a:lt2>
        <a:srgbClr val="FFFFFF"/>
      </a:lt2>
      <a:accent1>
        <a:srgbClr val="692859"/>
      </a:accent1>
      <a:accent2>
        <a:srgbClr val="99CED3"/>
      </a:accent2>
      <a:accent3>
        <a:srgbClr val="F59C00"/>
      </a:accent3>
      <a:accent4>
        <a:srgbClr val="EF7748"/>
      </a:accent4>
      <a:accent5>
        <a:srgbClr val="497E89"/>
      </a:accent5>
      <a:accent6>
        <a:srgbClr val="B1451C"/>
      </a:accent6>
      <a:hlink>
        <a:srgbClr val="6928C1"/>
      </a:hlink>
      <a:folHlink>
        <a:srgbClr val="692871"/>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Skolverket">
    <a:dk1>
      <a:srgbClr val="000000"/>
    </a:dk1>
    <a:lt1>
      <a:srgbClr val="FFFFFF"/>
    </a:lt1>
    <a:dk2>
      <a:srgbClr val="000000"/>
    </a:dk2>
    <a:lt2>
      <a:srgbClr val="FFFFFF"/>
    </a:lt2>
    <a:accent1>
      <a:srgbClr val="692859"/>
    </a:accent1>
    <a:accent2>
      <a:srgbClr val="99CED3"/>
    </a:accent2>
    <a:accent3>
      <a:srgbClr val="F59C00"/>
    </a:accent3>
    <a:accent4>
      <a:srgbClr val="EF7748"/>
    </a:accent4>
    <a:accent5>
      <a:srgbClr val="497E89"/>
    </a:accent5>
    <a:accent6>
      <a:srgbClr val="B1451C"/>
    </a:accent6>
    <a:hlink>
      <a:srgbClr val="6928C1"/>
    </a:hlink>
    <a:folHlink>
      <a:srgbClr val="692871"/>
    </a:folHlink>
  </a:clrScheme>
</a:themeOverride>
</file>

<file path=docProps/app.xml><?xml version="1.0" encoding="utf-8"?>
<Properties xmlns="http://schemas.openxmlformats.org/officeDocument/2006/extended-properties" xmlns:vt="http://schemas.openxmlformats.org/officeDocument/2006/docPropsVTypes">
  <Template/>
  <TotalTime>14353</TotalTime>
  <Words>2647</Words>
  <Application>Microsoft Office PowerPoint</Application>
  <PresentationFormat>Bildspel på skärmen (16:9)</PresentationFormat>
  <Paragraphs>254</Paragraphs>
  <Slides>15</Slides>
  <Notes>14</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15</vt:i4>
      </vt:variant>
    </vt:vector>
  </HeadingPairs>
  <TitlesOfParts>
    <vt:vector size="20" baseType="lpstr">
      <vt:lpstr>Arial</vt:lpstr>
      <vt:lpstr>Calibri</vt:lpstr>
      <vt:lpstr>Systemtypsnitt</vt:lpstr>
      <vt:lpstr>Wingdings</vt:lpstr>
      <vt:lpstr>Office-tema</vt:lpstr>
      <vt:lpstr>Kommuners tillsyn av fristående förskolor</vt:lpstr>
      <vt:lpstr> Definition av tillsyn enligt skollagen </vt:lpstr>
      <vt:lpstr>Tillsynens omfattning</vt:lpstr>
      <vt:lpstr>Tillsynens omfattning</vt:lpstr>
      <vt:lpstr>Huvudmäns ansvar för utbildning</vt:lpstr>
      <vt:lpstr>Hur går kommunal tillsyn till?</vt:lpstr>
      <vt:lpstr>Olika typer av tillsynsbeslut</vt:lpstr>
      <vt:lpstr>Ingripande vid tillsyn</vt:lpstr>
      <vt:lpstr>Ingripande vid tillsyn</vt:lpstr>
      <vt:lpstr>Ingripande vid tillsyn</vt:lpstr>
      <vt:lpstr>Ingripande vid tillsyn</vt:lpstr>
      <vt:lpstr>Diskutera</vt:lpstr>
      <vt:lpstr>Diskutera</vt:lpstr>
      <vt:lpstr>Checklista</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Microsoft Office User</dc:creator>
  <cp:lastModifiedBy>Mia Petersson</cp:lastModifiedBy>
  <cp:revision>316</cp:revision>
  <dcterms:created xsi:type="dcterms:W3CDTF">2018-12-05T09:27:53Z</dcterms:created>
  <dcterms:modified xsi:type="dcterms:W3CDTF">2020-02-24T08:55:43Z</dcterms:modified>
</cp:coreProperties>
</file>