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256" r:id="rId2"/>
    <p:sldId id="287" r:id="rId3"/>
    <p:sldId id="270" r:id="rId4"/>
    <p:sldId id="271" r:id="rId5"/>
    <p:sldId id="284" r:id="rId6"/>
    <p:sldId id="272" r:id="rId7"/>
    <p:sldId id="273" r:id="rId8"/>
    <p:sldId id="274" r:id="rId9"/>
    <p:sldId id="275" r:id="rId10"/>
    <p:sldId id="276" r:id="rId11"/>
    <p:sldId id="277" r:id="rId12"/>
    <p:sldId id="278" r:id="rId13"/>
    <p:sldId id="279" r:id="rId14"/>
    <p:sldId id="280" r:id="rId15"/>
    <p:sldId id="281" r:id="rId16"/>
    <p:sldId id="282" r:id="rId17"/>
    <p:sldId id="286" r:id="rId18"/>
    <p:sldId id="285" r:id="rId19"/>
    <p:sldId id="269" r:id="rId20"/>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2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9023" autoAdjust="0"/>
  </p:normalViewPr>
  <p:slideViewPr>
    <p:cSldViewPr snapToGrid="0" snapToObjects="1" showGuides="1">
      <p:cViewPr varScale="1">
        <p:scale>
          <a:sx n="134" d="100"/>
          <a:sy n="134" d="100"/>
        </p:scale>
        <p:origin x="816" y="114"/>
      </p:cViewPr>
      <p:guideLst>
        <p:guide orient="horz" pos="1620"/>
        <p:guide pos="2880"/>
      </p:guideLst>
    </p:cSldViewPr>
  </p:slideViewPr>
  <p:notesTextViewPr>
    <p:cViewPr>
      <p:scale>
        <a:sx n="1" d="1"/>
        <a:sy n="1" d="1"/>
      </p:scale>
      <p:origin x="0" y="0"/>
    </p:cViewPr>
  </p:notesTextViewPr>
  <p:sorterViewPr>
    <p:cViewPr>
      <p:scale>
        <a:sx n="198" d="100"/>
        <a:sy n="198" d="100"/>
      </p:scale>
      <p:origin x="0" y="0"/>
    </p:cViewPr>
  </p:sorterViewPr>
  <p:notesViewPr>
    <p:cSldViewPr snapToGrid="0" snapToObjects="1" showGuides="1">
      <p:cViewPr varScale="1">
        <p:scale>
          <a:sx n="157" d="100"/>
          <a:sy n="157" d="100"/>
        </p:scale>
        <p:origin x="523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BF6860C-D9E1-0E43-BD5B-A88943D986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A2EEF2C6-D0E7-5147-A633-E4995EA5C3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583644-23C7-5E41-8E7C-E1F860ABFD6B}" type="datetimeFigureOut">
              <a:rPr lang="sv-SE" smtClean="0"/>
              <a:t>2023-09-20</a:t>
            </a:fld>
            <a:endParaRPr lang="sv-SE"/>
          </a:p>
        </p:txBody>
      </p:sp>
      <p:sp>
        <p:nvSpPr>
          <p:cNvPr id="4" name="Platshållare för sidfot 3">
            <a:extLst>
              <a:ext uri="{FF2B5EF4-FFF2-40B4-BE49-F238E27FC236}">
                <a16:creationId xmlns:a16="http://schemas.microsoft.com/office/drawing/2014/main" id="{4824F16E-16AB-2E4D-90F4-9B89461ACA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AE6A9566-421D-F640-9EF9-5871BF7E29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786FD3-8EB4-5246-AECA-2F73DEAF17A4}" type="slidenum">
              <a:rPr lang="sv-SE" smtClean="0"/>
              <a:t>‹#›</a:t>
            </a:fld>
            <a:endParaRPr lang="sv-SE"/>
          </a:p>
        </p:txBody>
      </p:sp>
    </p:spTree>
    <p:extLst>
      <p:ext uri="{BB962C8B-B14F-4D97-AF65-F5344CB8AC3E}">
        <p14:creationId xmlns:p14="http://schemas.microsoft.com/office/powerpoint/2010/main" val="2141309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6E370-FBCD-BD4F-B7EA-895AD44CA849}" type="datetimeFigureOut">
              <a:rPr lang="sv-SE" smtClean="0"/>
              <a:t>2023-09-20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0D094-F95C-3740-A37B-17005D23A530}" type="slidenum">
              <a:rPr lang="sv-SE" smtClean="0"/>
              <a:t>‹#›</a:t>
            </a:fld>
            <a:endParaRPr lang="sv-SE"/>
          </a:p>
        </p:txBody>
      </p:sp>
    </p:spTree>
    <p:extLst>
      <p:ext uri="{BB962C8B-B14F-4D97-AF65-F5344CB8AC3E}">
        <p14:creationId xmlns:p14="http://schemas.microsoft.com/office/powerpoint/2010/main" val="292814778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kolverket.se/regler-och-ansvar/ansvar-i-skolfragor/extra-anpassningar-sarskilt-stod-och-atgardsprogra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kolverket.se/regler-och-ansvar/ansvar-i-skolfragor/trygghet-studiero-och-disciplinara-atgarder"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skolverket.se/skolutveckling/forskning-och-utvarderingar/artiklar-om-forskning/krankningar-och-mobbning-pa-internet-och-sociala-medier"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kolverket.se/skolutveckling/inspiration-och-stod-i-arbetet/stod-i-arbetet/utveckla-skolans-samverkan-med--hem-och-vardnadshavar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kolverket.se/for-dig-som-.../elev-eller-foralder/skolans-organisation/ledighet-under-terminen"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skolverket.se/regler-och-ansvar/ansvar-i-skolfragor/skolplikt-och-ratt-till-utbildning#Vadkanhemkommunengoraomenelevsvardnadshavareintesertillattelevenkommertillskola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800"/>
              </a:spcAft>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https://www.skolverket.se/regler-och-ansvar/ansvar-i-skolfragor/extra-anpassningar-sarskilt-stod-och-atgardsprogram</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u="none" strike="noStrike"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rPr>
              <a:t>https://www.skolverket.se/undervisning/grundskolan/laroplan-och-kursplaner-for-grundskolan/styrdokumenten-satter-ramarna-for-ditt-arbete</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4</a:t>
            </a:fld>
            <a:endParaRPr lang="sv-SE"/>
          </a:p>
        </p:txBody>
      </p:sp>
    </p:spTree>
    <p:extLst>
      <p:ext uri="{BB962C8B-B14F-4D97-AF65-F5344CB8AC3E}">
        <p14:creationId xmlns:p14="http://schemas.microsoft.com/office/powerpoint/2010/main" val="3637761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800"/>
              </a:spcAft>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https://www.skolverket.se/regler-och-ansvar/ansvar-i-skolfragor/trygghet-studiero-och-disciplinara-atgarder</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0000"/>
              </a:lnSpc>
              <a:spcAft>
                <a:spcPts val="800"/>
              </a:spcAft>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https://www.skolverket.se/skolutveckling/forskning-och-utvarderingar/artiklar-om-forskning/krankningar-och-mobbning-pa-internet-och-sociala-medier</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7</a:t>
            </a:fld>
            <a:endParaRPr lang="sv-SE"/>
          </a:p>
        </p:txBody>
      </p:sp>
    </p:spTree>
    <p:extLst>
      <p:ext uri="{BB962C8B-B14F-4D97-AF65-F5344CB8AC3E}">
        <p14:creationId xmlns:p14="http://schemas.microsoft.com/office/powerpoint/2010/main" val="580664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https://www.skolverket.se/skolutveckling/inspiration-och-stod-i-arbetet/stod-i-arbetet/utveckla-skolans-samverkan-med--hem-och-vardnadshavare</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10</a:t>
            </a:fld>
            <a:endParaRPr lang="sv-SE"/>
          </a:p>
        </p:txBody>
      </p:sp>
    </p:spTree>
    <p:extLst>
      <p:ext uri="{BB962C8B-B14F-4D97-AF65-F5344CB8AC3E}">
        <p14:creationId xmlns:p14="http://schemas.microsoft.com/office/powerpoint/2010/main" val="196998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800"/>
              </a:spcAft>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https://www.skolverket.se/for-dig-som-.../elev-eller-foralder/skolans-organisation/ledighet-under-terminen</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0000"/>
              </a:lnSpc>
              <a:spcAft>
                <a:spcPts val="800"/>
              </a:spcAft>
            </a:pPr>
            <a:r>
              <a:rPr lang="sv-SE" sz="1800" u="sng" kern="100" dirty="0">
                <a:solidFill>
                  <a:srgbClr val="692859"/>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https://www.skolverket.se/regler-och-ansvar/ansvar-i-skolfragor/skolplikt-och-ratt-till-utbildning#Vadkanhemkommunengoraomenelevsvardnadshavareintesertillattelevenkommertillskolan</a:t>
            </a: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16</a:t>
            </a:fld>
            <a:endParaRPr lang="sv-SE"/>
          </a:p>
        </p:txBody>
      </p:sp>
    </p:spTree>
    <p:extLst>
      <p:ext uri="{BB962C8B-B14F-4D97-AF65-F5344CB8AC3E}">
        <p14:creationId xmlns:p14="http://schemas.microsoft.com/office/powerpoint/2010/main" val="1343257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pic>
        <p:nvPicPr>
          <p:cNvPr id="6" name="Bild 5">
            <a:extLst>
              <a:ext uri="{FF2B5EF4-FFF2-40B4-BE49-F238E27FC236}">
                <a16:creationId xmlns:a16="http://schemas.microsoft.com/office/drawing/2014/main" id="{C8BD1273-E9AD-9D4A-8FD2-3A90C314526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9024" cy="5143501"/>
          </a:xfrm>
          <a:prstGeom prst="rect">
            <a:avLst/>
          </a:prstGeom>
        </p:spPr>
      </p:pic>
      <p:sp>
        <p:nvSpPr>
          <p:cNvPr id="2" name="Title 1"/>
          <p:cNvSpPr>
            <a:spLocks noGrp="1"/>
          </p:cNvSpPr>
          <p:nvPr>
            <p:ph type="ctrTitle" hasCustomPrompt="1"/>
          </p:nvPr>
        </p:nvSpPr>
        <p:spPr>
          <a:xfrm>
            <a:off x="1143000" y="1764000"/>
            <a:ext cx="6858000" cy="1479943"/>
          </a:xfrm>
        </p:spPr>
        <p:txBody>
          <a:bodyPr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Här skriver du din</a:t>
            </a:r>
            <a:br>
              <a:rPr lang="sv-SE" dirty="0"/>
            </a:br>
            <a:r>
              <a:rPr lang="sv-SE" dirty="0"/>
              <a:t>tvåradiga rubrik</a:t>
            </a:r>
            <a:endParaRPr lang="en-US" dirty="0"/>
          </a:p>
        </p:txBody>
      </p:sp>
      <p:pic>
        <p:nvPicPr>
          <p:cNvPr id="18" name="Bild 17">
            <a:extLst>
              <a:ext uri="{FF2B5EF4-FFF2-40B4-BE49-F238E27FC236}">
                <a16:creationId xmlns:a16="http://schemas.microsoft.com/office/drawing/2014/main" id="{72582392-19E9-3A45-A6C1-290842073DB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679371" y="4572000"/>
            <a:ext cx="1785258" cy="357051"/>
          </a:xfrm>
          <a:prstGeom prst="rect">
            <a:avLst/>
          </a:prstGeom>
        </p:spPr>
      </p:pic>
    </p:spTree>
    <p:extLst>
      <p:ext uri="{BB962C8B-B14F-4D97-AF65-F5344CB8AC3E}">
        <p14:creationId xmlns:p14="http://schemas.microsoft.com/office/powerpoint/2010/main" val="272744457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16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foto">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0AD6EE2D-E686-AC42-AFD5-BC84608F62C5}"/>
              </a:ext>
            </a:extLst>
          </p:cNvPr>
          <p:cNvSpPr>
            <a:spLocks noGrp="1"/>
          </p:cNvSpPr>
          <p:nvPr>
            <p:ph type="pic" sz="quarter" idx="10"/>
          </p:nvPr>
        </p:nvSpPr>
        <p:spPr>
          <a:xfrm>
            <a:off x="0" y="0"/>
            <a:ext cx="9144000" cy="4751388"/>
          </a:xfrm>
        </p:spPr>
        <p:txBody>
          <a:bodyPr/>
          <a:lstStyle/>
          <a:p>
            <a:r>
              <a:rPr lang="sv-SE"/>
              <a:t>Klicka på ikonen för att lägga till en bild</a:t>
            </a:r>
          </a:p>
        </p:txBody>
      </p:sp>
      <p:cxnSp>
        <p:nvCxnSpPr>
          <p:cNvPr id="13" name="Rak 12">
            <a:extLst>
              <a:ext uri="{FF2B5EF4-FFF2-40B4-BE49-F238E27FC236}">
                <a16:creationId xmlns:a16="http://schemas.microsoft.com/office/drawing/2014/main" id="{7BA7270F-CCEE-3D4D-89F4-B38712D6F5A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80CF881C-E302-F34F-9C36-9C007FEBE06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DD06647E-2A06-9D4A-8B3F-F379238BDF44}"/>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Bild 6">
            <a:extLst>
              <a:ext uri="{FF2B5EF4-FFF2-40B4-BE49-F238E27FC236}">
                <a16:creationId xmlns:a16="http://schemas.microsoft.com/office/drawing/2014/main" id="{CD58D06E-C684-ED4B-AF01-767A674695E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29061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webbsida">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084256E-21E8-5A4C-A20D-5C6A0AE15B9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cxnSp>
        <p:nvCxnSpPr>
          <p:cNvPr id="11" name="Rak 10">
            <a:extLst>
              <a:ext uri="{FF2B5EF4-FFF2-40B4-BE49-F238E27FC236}">
                <a16:creationId xmlns:a16="http://schemas.microsoft.com/office/drawing/2014/main" id="{CDC99A88-AC7F-7646-A5BC-14E7D31DF4EF}"/>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7A827882-FBCE-E440-9ACB-D46F0BF6BF79}"/>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A09B1117-7E5F-5749-8D6E-FCF82E5CA2C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9A24C9A4-6CA7-8847-84A7-C8A3F452A9B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
        <p:nvSpPr>
          <p:cNvPr id="10" name="Platshållare för text 7">
            <a:extLst>
              <a:ext uri="{FF2B5EF4-FFF2-40B4-BE49-F238E27FC236}">
                <a16:creationId xmlns:a16="http://schemas.microsoft.com/office/drawing/2014/main" id="{8EA80830-3759-F946-86DE-10E489752B83}"/>
              </a:ext>
            </a:extLst>
          </p:cNvPr>
          <p:cNvSpPr>
            <a:spLocks noGrp="1"/>
          </p:cNvSpPr>
          <p:nvPr>
            <p:ph type="body" sz="quarter" idx="10" hasCustomPrompt="1"/>
          </p:nvPr>
        </p:nvSpPr>
        <p:spPr>
          <a:xfrm>
            <a:off x="2150749" y="2083182"/>
            <a:ext cx="4842503" cy="567794"/>
          </a:xfrm>
          <a:prstGeom prst="roundRect">
            <a:avLst>
              <a:gd name="adj" fmla="val 33829"/>
            </a:avLst>
          </a:prstGeom>
          <a:solidFill>
            <a:schemeClr val="accent1"/>
          </a:solidFill>
        </p:spPr>
        <p:txBody>
          <a:bodyPr wrap="none" lIns="180000" tIns="125999" rIns="180000" bIns="61200" anchor="ctr" anchorCtr="0">
            <a:spAutoFit/>
          </a:bodyPr>
          <a:lstStyle>
            <a:lvl1pPr marL="0" indent="0" algn="ctr">
              <a:spcBef>
                <a:spcPts val="600"/>
              </a:spcBef>
              <a:buNone/>
              <a:defRPr sz="2600" b="1" spc="20" baseline="0">
                <a:solidFill>
                  <a:schemeClr val="bg1"/>
                </a:solidFill>
              </a:defRPr>
            </a:lvl1pPr>
          </a:lstStyle>
          <a:p>
            <a:r>
              <a:rPr lang="sv-SE" dirty="0" err="1"/>
              <a:t>larportalen.skolverket.se</a:t>
            </a:r>
            <a:r>
              <a:rPr lang="sv-SE"/>
              <a:t>  &gt;</a:t>
            </a:r>
            <a:endParaRPr lang="sv-SE" dirty="0"/>
          </a:p>
        </p:txBody>
      </p:sp>
    </p:spTree>
    <p:extLst>
      <p:ext uri="{BB962C8B-B14F-4D97-AF65-F5344CB8AC3E}">
        <p14:creationId xmlns:p14="http://schemas.microsoft.com/office/powerpoint/2010/main" val="2260819698"/>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ycka till!">
    <p:spTree>
      <p:nvGrpSpPr>
        <p:cNvPr id="1" name=""/>
        <p:cNvGrpSpPr/>
        <p:nvPr/>
      </p:nvGrpSpPr>
      <p:grpSpPr>
        <a:xfrm>
          <a:off x="0" y="0"/>
          <a:ext cx="0" cy="0"/>
          <a:chOff x="0" y="0"/>
          <a:chExt cx="0" cy="0"/>
        </a:xfrm>
      </p:grpSpPr>
      <p:pic>
        <p:nvPicPr>
          <p:cNvPr id="15" name="Bild 14">
            <a:extLst>
              <a:ext uri="{FF2B5EF4-FFF2-40B4-BE49-F238E27FC236}">
                <a16:creationId xmlns:a16="http://schemas.microsoft.com/office/drawing/2014/main" id="{53F09856-D0B4-184B-ABFD-0F5DACE4BCF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sp>
        <p:nvSpPr>
          <p:cNvPr id="9" name="Title 1">
            <a:extLst>
              <a:ext uri="{FF2B5EF4-FFF2-40B4-BE49-F238E27FC236}">
                <a16:creationId xmlns:a16="http://schemas.microsoft.com/office/drawing/2014/main" id="{BF66BA5A-D573-4D43-B894-E3EB4F4F6779}"/>
              </a:ext>
            </a:extLst>
          </p:cNvPr>
          <p:cNvSpPr>
            <a:spLocks noGrp="1"/>
          </p:cNvSpPr>
          <p:nvPr>
            <p:ph type="ctrTitle" hasCustomPrompt="1"/>
          </p:nvPr>
        </p:nvSpPr>
        <p:spPr>
          <a:xfrm>
            <a:off x="2599081" y="2087217"/>
            <a:ext cx="3945835" cy="675861"/>
          </a:xfrm>
        </p:spPr>
        <p:txBody>
          <a:bodyPr tIns="36000"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Lycka till!</a:t>
            </a:r>
            <a:endParaRPr lang="en-US" dirty="0"/>
          </a:p>
        </p:txBody>
      </p:sp>
      <p:cxnSp>
        <p:nvCxnSpPr>
          <p:cNvPr id="11" name="Rak 10">
            <a:extLst>
              <a:ext uri="{FF2B5EF4-FFF2-40B4-BE49-F238E27FC236}">
                <a16:creationId xmlns:a16="http://schemas.microsoft.com/office/drawing/2014/main" id="{CCD9F12B-CBE0-8945-B16D-93FB20135CF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4A298216-13FC-284B-B207-A3B57D120057}"/>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1BA8CEB2-6F7C-334C-B67F-DE1599119E0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Bild 15">
            <a:extLst>
              <a:ext uri="{FF2B5EF4-FFF2-40B4-BE49-F238E27FC236}">
                <a16:creationId xmlns:a16="http://schemas.microsoft.com/office/drawing/2014/main" id="{A962798E-8917-184F-B476-3612DC82233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136656318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D791082-3D1D-2F4B-A02B-091FA1C51473}"/>
              </a:ext>
            </a:extLst>
          </p:cNvPr>
          <p:cNvSpPr/>
          <p:nvPr userDrawn="1"/>
        </p:nvSpPr>
        <p:spPr>
          <a:xfrm>
            <a:off x="0" y="0"/>
            <a:ext cx="9144000" cy="5143500"/>
          </a:xfrm>
          <a:prstGeom prst="rect">
            <a:avLst/>
          </a:prstGeom>
          <a:solidFill>
            <a:srgbClr val="69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 3">
            <a:extLst>
              <a:ext uri="{FF2B5EF4-FFF2-40B4-BE49-F238E27FC236}">
                <a16:creationId xmlns:a16="http://schemas.microsoft.com/office/drawing/2014/main" id="{5B18B57D-5701-364F-98ED-9299F9735D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321998" y="2160000"/>
            <a:ext cx="4500000" cy="900000"/>
          </a:xfrm>
          <a:prstGeom prst="rect">
            <a:avLst/>
          </a:prstGeom>
        </p:spPr>
      </p:pic>
    </p:spTree>
    <p:extLst>
      <p:ext uri="{BB962C8B-B14F-4D97-AF65-F5344CB8AC3E}">
        <p14:creationId xmlns:p14="http://schemas.microsoft.com/office/powerpoint/2010/main" val="162322340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ast logotyp och url">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1EB84584-EAA2-8843-97AB-DB7CD8F62C2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pic>
        <p:nvPicPr>
          <p:cNvPr id="6" name="Bild 5">
            <a:extLst>
              <a:ext uri="{FF2B5EF4-FFF2-40B4-BE49-F238E27FC236}">
                <a16:creationId xmlns:a16="http://schemas.microsoft.com/office/drawing/2014/main" id="{ED923373-E272-2A4D-B024-C0A6FBF28F1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322000" y="2034105"/>
            <a:ext cx="4500000" cy="900000"/>
          </a:xfrm>
          <a:prstGeom prst="rect">
            <a:avLst/>
          </a:prstGeom>
        </p:spPr>
      </p:pic>
      <p:sp>
        <p:nvSpPr>
          <p:cNvPr id="3" name="Rektangel 2">
            <a:extLst>
              <a:ext uri="{FF2B5EF4-FFF2-40B4-BE49-F238E27FC236}">
                <a16:creationId xmlns:a16="http://schemas.microsoft.com/office/drawing/2014/main" id="{D5B01659-973C-C343-92C1-E1FC6809AE88}"/>
              </a:ext>
            </a:extLst>
          </p:cNvPr>
          <p:cNvSpPr/>
          <p:nvPr userDrawn="1"/>
        </p:nvSpPr>
        <p:spPr>
          <a:xfrm>
            <a:off x="0" y="4752001"/>
            <a:ext cx="9144000" cy="391499"/>
          </a:xfrm>
          <a:prstGeom prst="rect">
            <a:avLst/>
          </a:prstGeom>
          <a:solidFill>
            <a:srgbClr val="69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DA7749A0-8A76-124A-BECC-BB715812F8F7}"/>
              </a:ext>
            </a:extLst>
          </p:cNvPr>
          <p:cNvSpPr txBox="1"/>
          <p:nvPr userDrawn="1"/>
        </p:nvSpPr>
        <p:spPr>
          <a:xfrm>
            <a:off x="3493601" y="4786196"/>
            <a:ext cx="2191581" cy="338554"/>
          </a:xfrm>
          <a:prstGeom prst="rect">
            <a:avLst/>
          </a:prstGeom>
          <a:noFill/>
        </p:spPr>
        <p:txBody>
          <a:bodyPr wrap="square" rtlCol="0">
            <a:spAutoFit/>
          </a:bodyPr>
          <a:lstStyle/>
          <a:p>
            <a:pPr algn="ctr"/>
            <a:r>
              <a:rPr lang="sv-SE" sz="1600" b="1" i="0" dirty="0">
                <a:solidFill>
                  <a:schemeClr val="bg1"/>
                </a:solidFill>
                <a:latin typeface="Arial" panose="020B0604020202020204" pitchFamily="34" charset="0"/>
                <a:cs typeface="Arial" panose="020B0604020202020204" pitchFamily="34" charset="0"/>
              </a:rPr>
              <a:t>www.skolverket.se</a:t>
            </a:r>
          </a:p>
        </p:txBody>
      </p:sp>
    </p:spTree>
    <p:extLst>
      <p:ext uri="{BB962C8B-B14F-4D97-AF65-F5344CB8AC3E}">
        <p14:creationId xmlns:p14="http://schemas.microsoft.com/office/powerpoint/2010/main" val="61478332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ort text">
    <p:spTree>
      <p:nvGrpSpPr>
        <p:cNvPr id="1" name=""/>
        <p:cNvGrpSpPr/>
        <p:nvPr/>
      </p:nvGrpSpPr>
      <p:grpSpPr>
        <a:xfrm>
          <a:off x="0" y="0"/>
          <a:ext cx="0" cy="0"/>
          <a:chOff x="0" y="0"/>
          <a:chExt cx="0" cy="0"/>
        </a:xfrm>
      </p:grpSpPr>
      <p:pic>
        <p:nvPicPr>
          <p:cNvPr id="11" name="Bild 10">
            <a:extLst>
              <a:ext uri="{FF2B5EF4-FFF2-40B4-BE49-F238E27FC236}">
                <a16:creationId xmlns:a16="http://schemas.microsoft.com/office/drawing/2014/main" id="{5972FAE0-C419-8F4F-8946-D989CBA17113}"/>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1692000" y="1685139"/>
            <a:ext cx="5760000" cy="1413822"/>
          </a:xfrm>
          <a:solidFill>
            <a:schemeClr val="bg1"/>
          </a:solidFill>
        </p:spPr>
        <p:txBody>
          <a:bodyPr vert="horz" lIns="360000" tIns="360000" rIns="360000" bIns="360000" anchor="ctr" anchorCtr="0">
            <a:spAutoFit/>
          </a:bodyPr>
          <a:lstStyle>
            <a:lvl1pPr algn="ctr">
              <a:lnSpc>
                <a:spcPts val="2800"/>
              </a:lnSpc>
              <a:defRPr sz="2000" b="1" i="0">
                <a:solidFill>
                  <a:srgbClr val="692859"/>
                </a:solidFill>
                <a:latin typeface="Arial" panose="020B0604020202020204" pitchFamily="34" charset="0"/>
                <a:cs typeface="Arial" panose="020B0604020202020204" pitchFamily="34" charset="0"/>
              </a:defRPr>
            </a:lvl1pPr>
          </a:lstStyle>
          <a:p>
            <a:r>
              <a:rPr lang="sv-SE" dirty="0"/>
              <a:t>Plats för en kortare text, exempelvis en ingress eller en kortare faktatext.</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Bild 22">
            <a:extLst>
              <a:ext uri="{FF2B5EF4-FFF2-40B4-BE49-F238E27FC236}">
                <a16:creationId xmlns:a16="http://schemas.microsoft.com/office/drawing/2014/main" id="{DF76F9A7-34BE-384C-996A-6462BF53612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145970"/>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korativ sida">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19F0CC88-BF1D-AE40-9342-D85C36FFD1D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2285999" y="1644900"/>
            <a:ext cx="4572000" cy="1512000"/>
          </a:xfrm>
          <a:solidFill>
            <a:schemeClr val="bg1"/>
          </a:solidFill>
        </p:spPr>
        <p:txBody>
          <a:bodyPr vert="horz" wrap="square" lIns="144000" tIns="360000" rIns="144000" bIns="360000" anchor="ctr" anchorCtr="0">
            <a:spAutoFit/>
          </a:bodyPr>
          <a:lstStyle>
            <a:lvl1pPr algn="ctr">
              <a:lnSpc>
                <a:spcPts val="3000"/>
              </a:lnSpc>
              <a:defRPr sz="2500" b="1" i="0">
                <a:solidFill>
                  <a:srgbClr val="692859"/>
                </a:solidFill>
                <a:latin typeface="Arial" panose="020B0604020202020204" pitchFamily="34" charset="0"/>
                <a:cs typeface="Arial" panose="020B0604020202020204" pitchFamily="34" charset="0"/>
              </a:defRPr>
            </a:lvl1pPr>
          </a:lstStyle>
          <a:p>
            <a:r>
              <a:rPr lang="sv-SE" dirty="0"/>
              <a:t>En dekorativ sida med plats</a:t>
            </a:r>
            <a:br>
              <a:rPr lang="sv-SE" dirty="0"/>
            </a:br>
            <a:r>
              <a:rPr lang="sv-SE" dirty="0"/>
              <a:t>för frågeställning.</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Platshållare för bild 11">
            <a:extLst>
              <a:ext uri="{FF2B5EF4-FFF2-40B4-BE49-F238E27FC236}">
                <a16:creationId xmlns:a16="http://schemas.microsoft.com/office/drawing/2014/main" id="{2A49CAD3-2D5E-0D4E-B610-A3F2DC9EA21E}"/>
              </a:ext>
            </a:extLst>
          </p:cNvPr>
          <p:cNvSpPr>
            <a:spLocks noGrp="1"/>
          </p:cNvSpPr>
          <p:nvPr>
            <p:ph type="pic" sz="quarter" idx="10"/>
          </p:nvPr>
        </p:nvSpPr>
        <p:spPr>
          <a:xfrm>
            <a:off x="4354513" y="1425575"/>
            <a:ext cx="461962" cy="461963"/>
          </a:xfrm>
        </p:spPr>
        <p:txBody>
          <a:bodyPr>
            <a:normAutofit/>
          </a:bodyPr>
          <a:lstStyle>
            <a:lvl1pPr marL="0" indent="0">
              <a:lnSpc>
                <a:spcPts val="600"/>
              </a:lnSpc>
              <a:defRPr sz="400"/>
            </a:lvl1pPr>
          </a:lstStyle>
          <a:p>
            <a:r>
              <a:rPr lang="sv-SE"/>
              <a:t>Klicka på ikonen för att lägga till en bild</a:t>
            </a:r>
          </a:p>
        </p:txBody>
      </p:sp>
      <p:pic>
        <p:nvPicPr>
          <p:cNvPr id="13" name="Bild 12">
            <a:extLst>
              <a:ext uri="{FF2B5EF4-FFF2-40B4-BE49-F238E27FC236}">
                <a16:creationId xmlns:a16="http://schemas.microsoft.com/office/drawing/2014/main" id="{E47B98EA-3D40-FB44-B452-C9A58F6A2E2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425803963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och foto väns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000" y="468000"/>
            <a:ext cx="4915350" cy="923772"/>
          </a:xfrm>
        </p:spPr>
        <p:txBody>
          <a:bodyPr wrap="square" lIns="0" anchor="t" anchorCtr="0">
            <a:noAutofit/>
          </a:bodyPr>
          <a:lstStyle/>
          <a:p>
            <a:r>
              <a:rPr lang="sv-SE" dirty="0"/>
              <a:t>Sida med text och</a:t>
            </a:r>
            <a:br>
              <a:rPr lang="sv-SE" dirty="0"/>
            </a:br>
            <a:r>
              <a:rPr lang="sv-SE" dirty="0"/>
              <a:t>bild till vänster</a:t>
            </a:r>
            <a:endParaRPr lang="en-US" dirty="0"/>
          </a:p>
        </p:txBody>
      </p:sp>
      <p:sp>
        <p:nvSpPr>
          <p:cNvPr id="3" name="Content Placeholder 2"/>
          <p:cNvSpPr>
            <a:spLocks noGrp="1"/>
          </p:cNvSpPr>
          <p:nvPr>
            <p:ph idx="1"/>
          </p:nvPr>
        </p:nvSpPr>
        <p:spPr>
          <a:xfrm>
            <a:off x="3600000" y="1692000"/>
            <a:ext cx="4915350" cy="2838055"/>
          </a:xfrm>
        </p:spPr>
        <p:txBody>
          <a:bodyPr lIns="0"/>
          <a:lstStyle/>
          <a:p>
            <a:pPr lvl="0"/>
            <a:r>
              <a:rPr lang="sv-SE"/>
              <a:t>Klicka här för att ändra format på bakgrundstexten</a:t>
            </a:r>
          </a:p>
        </p:txBody>
      </p:sp>
      <p:cxnSp>
        <p:nvCxnSpPr>
          <p:cNvPr id="8" name="Rak 7">
            <a:extLst>
              <a:ext uri="{FF2B5EF4-FFF2-40B4-BE49-F238E27FC236}">
                <a16:creationId xmlns:a16="http://schemas.microsoft.com/office/drawing/2014/main" id="{00582FD6-4266-BC41-A25E-92DAF757DCE0}"/>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DEF4ED9D-7D2D-3F46-9F02-492AA0C13B5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2" name="Rak 11">
            <a:extLst>
              <a:ext uri="{FF2B5EF4-FFF2-40B4-BE49-F238E27FC236}">
                <a16:creationId xmlns:a16="http://schemas.microsoft.com/office/drawing/2014/main" id="{433DC223-206A-7247-8EE2-3C8674410D7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Platshållare för bild 13">
            <a:extLst>
              <a:ext uri="{FF2B5EF4-FFF2-40B4-BE49-F238E27FC236}">
                <a16:creationId xmlns:a16="http://schemas.microsoft.com/office/drawing/2014/main" id="{9A229A1A-A7C2-9E41-90EE-8A016CFA8B87}"/>
              </a:ext>
            </a:extLst>
          </p:cNvPr>
          <p:cNvSpPr>
            <a:spLocks noGrp="1"/>
          </p:cNvSpPr>
          <p:nvPr userDrawn="1">
            <p:ph type="pic" sz="quarter" idx="10"/>
          </p:nvPr>
        </p:nvSpPr>
        <p:spPr>
          <a:xfrm>
            <a:off x="-6724" y="0"/>
            <a:ext cx="3238500" cy="4751388"/>
          </a:xfrm>
        </p:spPr>
        <p:txBody>
          <a:bodyPr/>
          <a:lstStyle/>
          <a:p>
            <a:r>
              <a:rPr lang="sv-SE"/>
              <a:t>Klicka på ikonen för att lägga till en bild</a:t>
            </a:r>
          </a:p>
        </p:txBody>
      </p:sp>
      <p:pic>
        <p:nvPicPr>
          <p:cNvPr id="9" name="Bild 8">
            <a:extLst>
              <a:ext uri="{FF2B5EF4-FFF2-40B4-BE49-F238E27FC236}">
                <a16:creationId xmlns:a16="http://schemas.microsoft.com/office/drawing/2014/main" id="{49EBE6AB-ECE7-6E44-98C1-BCCC25AB8A4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225604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och foto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bild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a:t>Klicka här för att ändra format på bakgrundstexten</a:t>
            </a:r>
          </a:p>
        </p:txBody>
      </p:sp>
      <p:sp>
        <p:nvSpPr>
          <p:cNvPr id="14" name="Platshållare för bild 13">
            <a:extLst>
              <a:ext uri="{FF2B5EF4-FFF2-40B4-BE49-F238E27FC236}">
                <a16:creationId xmlns:a16="http://schemas.microsoft.com/office/drawing/2014/main" id="{9A229A1A-A7C2-9E41-90EE-8A016CFA8B87}"/>
              </a:ext>
            </a:extLst>
          </p:cNvPr>
          <p:cNvSpPr>
            <a:spLocks noGrp="1"/>
          </p:cNvSpPr>
          <p:nvPr>
            <p:ph type="pic" sz="quarter" idx="10"/>
          </p:nvPr>
        </p:nvSpPr>
        <p:spPr>
          <a:xfrm>
            <a:off x="5905500" y="0"/>
            <a:ext cx="3238500" cy="4751388"/>
          </a:xfrm>
        </p:spPr>
        <p:txBody>
          <a:bodyPr/>
          <a:lstStyle/>
          <a:p>
            <a:r>
              <a:rPr lang="sv-SE"/>
              <a:t>Klicka på ikonen för att lägga till en bild</a:t>
            </a:r>
          </a:p>
        </p:txBody>
      </p:sp>
      <p:cxnSp>
        <p:nvCxnSpPr>
          <p:cNvPr id="13" name="Rak 12">
            <a:extLst>
              <a:ext uri="{FF2B5EF4-FFF2-40B4-BE49-F238E27FC236}">
                <a16:creationId xmlns:a16="http://schemas.microsoft.com/office/drawing/2014/main" id="{077633AE-470C-6347-89D8-B047CA5AE12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9C295E63-D0D6-E245-B555-22FA3C63CFA5}"/>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7DE96F93-7419-0F48-A1C7-CD1C8994C40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82F5B05F-962F-174E-AB25-C58646B3D4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33073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nehåll i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två spalter</a:t>
            </a:r>
            <a:endParaRPr lang="en-US" dirty="0"/>
          </a:p>
        </p:txBody>
      </p:sp>
      <p:sp>
        <p:nvSpPr>
          <p:cNvPr id="3" name="Content Placeholder 2"/>
          <p:cNvSpPr>
            <a:spLocks noGrp="1"/>
          </p:cNvSpPr>
          <p:nvPr>
            <p:ph idx="1"/>
          </p:nvPr>
        </p:nvSpPr>
        <p:spPr>
          <a:xfrm>
            <a:off x="468000" y="1692000"/>
            <a:ext cx="7909518" cy="2838055"/>
          </a:xfrm>
        </p:spPr>
        <p:txBody>
          <a:bodyPr lIns="0" numCol="2" spcCol="432000">
            <a:noAutofit/>
          </a:bodyPr>
          <a:lstStyle/>
          <a:p>
            <a:pPr lvl="0"/>
            <a:r>
              <a:rPr lang="sv-SE"/>
              <a:t>Klicka här för att ändra format på bakgrundstexten</a:t>
            </a:r>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3BB91C18-80E8-CE4E-9A7C-F1E027F8AF6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193666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 i en bred sp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en bred spalt</a:t>
            </a:r>
            <a:endParaRPr lang="en-US" dirty="0"/>
          </a:p>
        </p:txBody>
      </p:sp>
      <p:sp>
        <p:nvSpPr>
          <p:cNvPr id="3" name="Content Placeholder 2"/>
          <p:cNvSpPr>
            <a:spLocks noGrp="1"/>
          </p:cNvSpPr>
          <p:nvPr>
            <p:ph idx="1"/>
          </p:nvPr>
        </p:nvSpPr>
        <p:spPr>
          <a:xfrm>
            <a:off x="468000" y="1692000"/>
            <a:ext cx="7909518" cy="2838055"/>
          </a:xfrm>
        </p:spPr>
        <p:txBody>
          <a:bodyPr lIns="0" numCol="1" spcCol="432000">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baseline="0"/>
            </a:lvl5pPr>
          </a:lstStyle>
          <a:p>
            <a:pPr lvl="0"/>
            <a:r>
              <a:rPr lang="sv-SE"/>
              <a:t>Klicka här för att ändra format på bakgrundstexten</a:t>
            </a:r>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A3427922-FBE6-9940-9478-89138ADAAF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6878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diagra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1890" y="468000"/>
            <a:ext cx="7120219" cy="923772"/>
          </a:xfrm>
        </p:spPr>
        <p:txBody>
          <a:bodyPr wrap="square" lIns="0" anchor="t" anchorCtr="0">
            <a:noAutofit/>
          </a:bodyPr>
          <a:lstStyle>
            <a:lvl1pPr algn="ctr">
              <a:defRPr/>
            </a:lvl1pPr>
          </a:lstStyle>
          <a:p>
            <a:r>
              <a:rPr lang="sv-SE" dirty="0"/>
              <a:t>Sida med plats för rubrik och grafik</a:t>
            </a:r>
            <a:endParaRPr lang="en-US" dirty="0"/>
          </a:p>
        </p:txBody>
      </p:sp>
      <p:sp>
        <p:nvSpPr>
          <p:cNvPr id="5" name="Platshållare för diagram 4">
            <a:extLst>
              <a:ext uri="{FF2B5EF4-FFF2-40B4-BE49-F238E27FC236}">
                <a16:creationId xmlns:a16="http://schemas.microsoft.com/office/drawing/2014/main" id="{889965E2-1FC4-8D4B-95FB-74E9CE5880A0}"/>
              </a:ext>
            </a:extLst>
          </p:cNvPr>
          <p:cNvSpPr>
            <a:spLocks noGrp="1"/>
          </p:cNvSpPr>
          <p:nvPr>
            <p:ph type="chart" sz="quarter" idx="10"/>
          </p:nvPr>
        </p:nvSpPr>
        <p:spPr>
          <a:xfrm>
            <a:off x="1011890" y="1882588"/>
            <a:ext cx="7120219" cy="2427007"/>
          </a:xfrm>
        </p:spPr>
        <p:txBody>
          <a:bodyPr/>
          <a:lstStyle/>
          <a:p>
            <a:r>
              <a:rPr lang="sv-SE"/>
              <a:t>Klicka på ikonen för att lägga till ett diagram</a:t>
            </a:r>
          </a:p>
        </p:txBody>
      </p:sp>
      <p:cxnSp>
        <p:nvCxnSpPr>
          <p:cNvPr id="13" name="Rak 12">
            <a:extLst>
              <a:ext uri="{FF2B5EF4-FFF2-40B4-BE49-F238E27FC236}">
                <a16:creationId xmlns:a16="http://schemas.microsoft.com/office/drawing/2014/main" id="{17154107-3C32-3549-955E-5D2154AD617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97935420-1199-5C45-AE19-6BA8A0567F9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234C6C75-731E-D14C-A6EA-E42DCE4B4B9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DC981761-A7F4-184C-9060-51D4C9067E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548709493"/>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och diagram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diagram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a:t>Klicka här för att ändra format på bakgrundstexten</a:t>
            </a:r>
          </a:p>
        </p:txBody>
      </p:sp>
      <p:sp>
        <p:nvSpPr>
          <p:cNvPr id="5" name="Platshållare för diagram 4">
            <a:extLst>
              <a:ext uri="{FF2B5EF4-FFF2-40B4-BE49-F238E27FC236}">
                <a16:creationId xmlns:a16="http://schemas.microsoft.com/office/drawing/2014/main" id="{581800F1-247E-0C41-A2DC-FBC77FA52400}"/>
              </a:ext>
            </a:extLst>
          </p:cNvPr>
          <p:cNvSpPr>
            <a:spLocks noGrp="1"/>
          </p:cNvSpPr>
          <p:nvPr>
            <p:ph type="chart" sz="quarter" idx="10"/>
          </p:nvPr>
        </p:nvSpPr>
        <p:spPr>
          <a:xfrm>
            <a:off x="5829300" y="468313"/>
            <a:ext cx="2944813" cy="4062412"/>
          </a:xfrm>
        </p:spPr>
        <p:txBody>
          <a:bodyPr/>
          <a:lstStyle/>
          <a:p>
            <a:r>
              <a:rPr lang="sv-SE"/>
              <a:t>Klicka på ikonen för att lägga till ett diagram</a:t>
            </a:r>
            <a:endParaRPr lang="sv-SE" dirty="0"/>
          </a:p>
        </p:txBody>
      </p:sp>
      <p:cxnSp>
        <p:nvCxnSpPr>
          <p:cNvPr id="13" name="Rak 12">
            <a:extLst>
              <a:ext uri="{FF2B5EF4-FFF2-40B4-BE49-F238E27FC236}">
                <a16:creationId xmlns:a16="http://schemas.microsoft.com/office/drawing/2014/main" id="{1EA60F9A-E310-D449-9EC2-F04A56332A82}"/>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4F084D9-DE28-4742-8AB3-33BA2D53264F}"/>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B44186E4-3605-244A-80D0-A90E093C1EF2}"/>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C9ED139F-5905-DC4E-8647-A7BE1C4105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423180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B144846-BD40-1B44-B89F-0931D24C3CCC}" type="datetime1">
              <a:rPr lang="sv-SE" smtClean="0"/>
              <a:t>2023-09-20</a:t>
            </a:fld>
            <a:endParaRPr lang="sv-SE"/>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5333A40-8403-C44B-9D92-7664A8C6D78E}" type="slidenum">
              <a:rPr lang="sv-SE" smtClean="0"/>
              <a:t>‹#›</a:t>
            </a:fld>
            <a:endParaRPr lang="sv-SE"/>
          </a:p>
        </p:txBody>
      </p:sp>
    </p:spTree>
    <p:extLst>
      <p:ext uri="{BB962C8B-B14F-4D97-AF65-F5344CB8AC3E}">
        <p14:creationId xmlns:p14="http://schemas.microsoft.com/office/powerpoint/2010/main" val="4170988959"/>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82" r:id="rId3"/>
    <p:sldLayoutId id="2147483662" r:id="rId4"/>
    <p:sldLayoutId id="2147483673" r:id="rId5"/>
    <p:sldLayoutId id="2147483676" r:id="rId6"/>
    <p:sldLayoutId id="2147483683" r:id="rId7"/>
    <p:sldLayoutId id="2147483674" r:id="rId8"/>
    <p:sldLayoutId id="2147483675" r:id="rId9"/>
    <p:sldLayoutId id="2147483677" r:id="rId10"/>
    <p:sldLayoutId id="2147483678" r:id="rId11"/>
    <p:sldLayoutId id="2147483679" r:id="rId12"/>
    <p:sldLayoutId id="2147483680" r:id="rId13"/>
    <p:sldLayoutId id="2147483681" r:id="rId14"/>
  </p:sldLayoutIdLst>
  <p:hf hdr="0" ftr="0" dt="0"/>
  <p:txStyles>
    <p:titleStyle>
      <a:lvl1pPr algn="l" defTabSz="685800" rtl="0" eaLnBrk="1" latinLnBrk="0" hangingPunct="1">
        <a:lnSpc>
          <a:spcPts val="3800"/>
        </a:lnSpc>
        <a:spcBef>
          <a:spcPct val="0"/>
        </a:spcBef>
        <a:buNone/>
        <a:defRPr sz="3200" b="1" i="0" kern="1200">
          <a:solidFill>
            <a:srgbClr val="692859"/>
          </a:solidFill>
          <a:latin typeface="Arial" panose="020B0604020202020204" pitchFamily="34" charset="0"/>
          <a:ea typeface="+mj-ea"/>
          <a:cs typeface="Arial" panose="020B0604020202020204" pitchFamily="34" charset="0"/>
        </a:defRPr>
      </a:lvl1pPr>
    </p:titleStyle>
    <p:bodyStyle>
      <a:lvl1pPr marL="144000" indent="-144000" algn="l" defTabSz="685800" rtl="0" eaLnBrk="1" latinLnBrk="0" hangingPunct="1">
        <a:lnSpc>
          <a:spcPts val="2000"/>
        </a:lnSpc>
        <a:spcBef>
          <a:spcPts val="1000"/>
        </a:spcBef>
        <a:buClr>
          <a:schemeClr val="accent6"/>
        </a:buClr>
        <a:buSzPct val="10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324000" indent="-180000" algn="l" defTabSz="685800" rtl="0" eaLnBrk="1" latinLnBrk="0" hangingPunct="1">
        <a:lnSpc>
          <a:spcPts val="2000"/>
        </a:lnSpc>
        <a:spcBef>
          <a:spcPts val="200"/>
        </a:spcBef>
        <a:buClr>
          <a:schemeClr val="accent6"/>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2pPr>
      <a:lvl3pPr marL="324000" indent="-180000" algn="l" defTabSz="685800" rtl="0" eaLnBrk="1" latinLnBrk="0" hangingPunct="1">
        <a:lnSpc>
          <a:spcPts val="2000"/>
        </a:lnSpc>
        <a:spcBef>
          <a:spcPts val="200"/>
        </a:spcBef>
        <a:buClr>
          <a:schemeClr val="accent6"/>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3pPr>
      <a:lvl4pPr marL="324000" indent="-180000" algn="l" defTabSz="685800" rtl="0" eaLnBrk="1" latinLnBrk="0" hangingPunct="1">
        <a:lnSpc>
          <a:spcPts val="2000"/>
        </a:lnSpc>
        <a:spcBef>
          <a:spcPts val="200"/>
        </a:spcBef>
        <a:buClr>
          <a:schemeClr val="accent6"/>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4pPr>
      <a:lvl5pPr marL="324000" indent="-180000" algn="l" defTabSz="685800" rtl="0" eaLnBrk="1" latinLnBrk="0" hangingPunct="1">
        <a:lnSpc>
          <a:spcPts val="2000"/>
        </a:lnSpc>
        <a:spcBef>
          <a:spcPts val="200"/>
        </a:spcBef>
        <a:buClr>
          <a:schemeClr val="accent6"/>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C330851-DBD0-734F-A339-64151CC6CC95}"/>
              </a:ext>
            </a:extLst>
          </p:cNvPr>
          <p:cNvSpPr>
            <a:spLocks noGrp="1"/>
          </p:cNvSpPr>
          <p:nvPr>
            <p:ph type="ctrTitle"/>
          </p:nvPr>
        </p:nvSpPr>
        <p:spPr>
          <a:xfrm>
            <a:off x="1143000" y="1764000"/>
            <a:ext cx="6858000" cy="1842800"/>
          </a:xfrm>
        </p:spPr>
        <p:txBody>
          <a:bodyPr/>
          <a:lstStyle/>
          <a:p>
            <a:r>
              <a:rPr lang="sv-SE" sz="4800" dirty="0">
                <a:ea typeface="Times New Roman" panose="02020603050405020304" pitchFamily="18" charset="0"/>
              </a:rPr>
              <a:t>S</a:t>
            </a:r>
            <a:r>
              <a:rPr lang="sv-SE" sz="4800" dirty="0">
                <a:effectLst/>
                <a:ea typeface="Times New Roman" panose="02020603050405020304" pitchFamily="18" charset="0"/>
              </a:rPr>
              <a:t>ituationer som kan vara svåra att hantera</a:t>
            </a:r>
            <a:endParaRPr lang="sv-SE" dirty="0"/>
          </a:p>
        </p:txBody>
      </p:sp>
    </p:spTree>
    <p:extLst>
      <p:ext uri="{BB962C8B-B14F-4D97-AF65-F5344CB8AC3E}">
        <p14:creationId xmlns:p14="http://schemas.microsoft.com/office/powerpoint/2010/main" val="365770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D86F90-3886-531F-176D-FCBD37C6F0A2}"/>
              </a:ext>
            </a:extLst>
          </p:cNvPr>
          <p:cNvSpPr>
            <a:spLocks noGrp="1"/>
          </p:cNvSpPr>
          <p:nvPr>
            <p:ph type="title"/>
          </p:nvPr>
        </p:nvSpPr>
        <p:spPr/>
        <p:txBody>
          <a:bodyPr/>
          <a:lstStyle/>
          <a:p>
            <a:r>
              <a:rPr lang="sv-SE" sz="2800" dirty="0"/>
              <a:t>Exempel 3</a:t>
            </a:r>
          </a:p>
        </p:txBody>
      </p:sp>
      <p:sp>
        <p:nvSpPr>
          <p:cNvPr id="3" name="Platshållare för innehåll 2">
            <a:extLst>
              <a:ext uri="{FF2B5EF4-FFF2-40B4-BE49-F238E27FC236}">
                <a16:creationId xmlns:a16="http://schemas.microsoft.com/office/drawing/2014/main" id="{6A19E7E5-5727-3C79-FF09-0E068A50DAFE}"/>
              </a:ext>
            </a:extLst>
          </p:cNvPr>
          <p:cNvSpPr>
            <a:spLocks noGrp="1"/>
          </p:cNvSpPr>
          <p:nvPr>
            <p:ph idx="1"/>
          </p:nvPr>
        </p:nvSpPr>
        <p:spPr>
          <a:xfrm>
            <a:off x="468000" y="1692001"/>
            <a:ext cx="7909518" cy="2140412"/>
          </a:xfrm>
        </p:spPr>
        <p:txBody>
          <a:bodyPr/>
          <a:lstStyle/>
          <a:p>
            <a:pPr marL="0" indent="0">
              <a:lnSpc>
                <a:spcPct val="120000"/>
              </a:lnSpc>
              <a:spcAft>
                <a:spcPts val="800"/>
              </a:spcAft>
              <a:buNone/>
            </a:pPr>
            <a:r>
              <a:rPr lang="sv-SE" sz="1400" kern="100" dirty="0">
                <a:latin typeface="Times New Roman" panose="02020603050405020304" pitchFamily="18" charset="0"/>
                <a:cs typeface="Times New Roman" panose="02020603050405020304" pitchFamily="18" charset="0"/>
              </a:rPr>
              <a:t>NN och NN som har en son i årskurs 5 kontaktar läraren och frågar om de kan få tillgång till en detaljerad terminsplanering för varje vecka. Skälet till att de önskar få del av en detaljerad terminsplanering är att de på bästa sätt ska kunna stödja sin son i skolarbetet. Det vill också veta när olika läxförhör och prov är inplanerade. </a:t>
            </a:r>
          </a:p>
          <a:p>
            <a:endParaRPr lang="sv-SE" dirty="0"/>
          </a:p>
        </p:txBody>
      </p:sp>
    </p:spTree>
    <p:extLst>
      <p:ext uri="{BB962C8B-B14F-4D97-AF65-F5344CB8AC3E}">
        <p14:creationId xmlns:p14="http://schemas.microsoft.com/office/powerpoint/2010/main" val="415449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0A5B0D-9A05-27B8-25F5-202ABEF9EA27}"/>
              </a:ext>
            </a:extLst>
          </p:cNvPr>
          <p:cNvSpPr>
            <a:spLocks noGrp="1"/>
          </p:cNvSpPr>
          <p:nvPr>
            <p:ph type="title"/>
          </p:nvPr>
        </p:nvSpPr>
        <p:spPr/>
        <p:txBody>
          <a:bodyPr/>
          <a:lstStyle/>
          <a:p>
            <a:r>
              <a:rPr lang="sv-SE" sz="2800" dirty="0"/>
              <a:t>Exempel 3 - frågor till skolpersonal och rektor</a:t>
            </a:r>
          </a:p>
        </p:txBody>
      </p:sp>
      <p:sp>
        <p:nvSpPr>
          <p:cNvPr id="3" name="Platshållare för innehåll 2">
            <a:extLst>
              <a:ext uri="{FF2B5EF4-FFF2-40B4-BE49-F238E27FC236}">
                <a16:creationId xmlns:a16="http://schemas.microsoft.com/office/drawing/2014/main" id="{C05ACC6D-7204-A3C0-C48D-BCE401FCC011}"/>
              </a:ext>
            </a:extLst>
          </p:cNvPr>
          <p:cNvSpPr>
            <a:spLocks noGrp="1"/>
          </p:cNvSpPr>
          <p:nvPr>
            <p:ph idx="1"/>
          </p:nvPr>
        </p:nvSpPr>
        <p:spPr>
          <a:xfrm>
            <a:off x="468000" y="1391773"/>
            <a:ext cx="7909518" cy="2608728"/>
          </a:xfrm>
        </p:spPr>
        <p:txBody>
          <a:bodyPr/>
          <a:lstStyle/>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Vilken typ av situationer liknande den som beskrivs i exempel 3 har ni själva erfarenhet av?</a:t>
            </a:r>
            <a:endParaRPr lang="sv-SE" sz="1400" dirty="0">
              <a:effectLst/>
              <a:latin typeface="Times New Roman" panose="02020603050405020304" pitchFamily="18" charset="0"/>
              <a:ea typeface="Times New Roman" panose="02020603050405020304" pitchFamily="18" charset="0"/>
            </a:endParaRP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bemöter ni på skolan den här typen av önskemål från vårdnadshavare?</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Vad anser ni på skolan är rimligt att vårdnadshavarna kan få information om när det gäller terminsplanering, läxförhör och prov? </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hanterar ni situationer där ni, helt eller delvis, inte kan gå vårdnadshavare till mötes på grund av att vårdnadshavare önskar mer information än vad ni anser är rimligt? </a:t>
            </a:r>
          </a:p>
          <a:p>
            <a:pPr marL="0" indent="0">
              <a:lnSpc>
                <a:spcPct val="120000"/>
              </a:lnSpc>
              <a:spcAft>
                <a:spcPts val="800"/>
              </a:spcAft>
              <a:buNone/>
            </a:pP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60819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ADAC8B-F473-E1CD-0F3E-B390E221CD99}"/>
              </a:ext>
            </a:extLst>
          </p:cNvPr>
          <p:cNvSpPr>
            <a:spLocks noGrp="1"/>
          </p:cNvSpPr>
          <p:nvPr>
            <p:ph type="title"/>
          </p:nvPr>
        </p:nvSpPr>
        <p:spPr/>
        <p:txBody>
          <a:bodyPr/>
          <a:lstStyle/>
          <a:p>
            <a:r>
              <a:rPr lang="sv-SE" sz="2800" dirty="0"/>
              <a:t>Exempel 3 - frågor till skolpersonal och rektor</a:t>
            </a:r>
          </a:p>
        </p:txBody>
      </p:sp>
      <p:sp>
        <p:nvSpPr>
          <p:cNvPr id="3" name="Platshållare för innehåll 2">
            <a:extLst>
              <a:ext uri="{FF2B5EF4-FFF2-40B4-BE49-F238E27FC236}">
                <a16:creationId xmlns:a16="http://schemas.microsoft.com/office/drawing/2014/main" id="{19E37AC4-3FE2-0229-83B7-6A6C2F45F0CA}"/>
              </a:ext>
            </a:extLst>
          </p:cNvPr>
          <p:cNvSpPr>
            <a:spLocks noGrp="1"/>
          </p:cNvSpPr>
          <p:nvPr>
            <p:ph idx="1"/>
          </p:nvPr>
        </p:nvSpPr>
        <p:spPr>
          <a:xfrm>
            <a:off x="468000" y="1391772"/>
            <a:ext cx="7909518" cy="2723029"/>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kan ni i kollegiet stötta varandra i att:</a:t>
            </a:r>
          </a:p>
          <a:p>
            <a:pPr lvl="0">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vilken typ av information ni kan delge dem när det gäller planering av undervisningen, läxförhör och prov?</a:t>
            </a:r>
          </a:p>
          <a:p>
            <a:pPr marL="0" indent="0">
              <a:buNone/>
            </a:pPr>
            <a:endParaRPr lang="sv-SE" dirty="0"/>
          </a:p>
        </p:txBody>
      </p:sp>
    </p:spTree>
    <p:extLst>
      <p:ext uri="{BB962C8B-B14F-4D97-AF65-F5344CB8AC3E}">
        <p14:creationId xmlns:p14="http://schemas.microsoft.com/office/powerpoint/2010/main" val="224967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DD88E9-5BEF-70AF-79FC-85026DC7AD0E}"/>
              </a:ext>
            </a:extLst>
          </p:cNvPr>
          <p:cNvSpPr>
            <a:spLocks noGrp="1"/>
          </p:cNvSpPr>
          <p:nvPr>
            <p:ph type="title"/>
          </p:nvPr>
        </p:nvSpPr>
        <p:spPr/>
        <p:txBody>
          <a:bodyPr/>
          <a:lstStyle/>
          <a:p>
            <a:r>
              <a:rPr lang="sv-SE" sz="2800" dirty="0"/>
              <a:t>Exempel 4</a:t>
            </a:r>
          </a:p>
        </p:txBody>
      </p:sp>
      <p:sp>
        <p:nvSpPr>
          <p:cNvPr id="3" name="Platshållare för innehåll 2">
            <a:extLst>
              <a:ext uri="{FF2B5EF4-FFF2-40B4-BE49-F238E27FC236}">
                <a16:creationId xmlns:a16="http://schemas.microsoft.com/office/drawing/2014/main" id="{45E792EE-5524-25FE-3849-AC52B965139F}"/>
              </a:ext>
            </a:extLst>
          </p:cNvPr>
          <p:cNvSpPr>
            <a:spLocks noGrp="1"/>
          </p:cNvSpPr>
          <p:nvPr>
            <p:ph idx="1"/>
          </p:nvPr>
        </p:nvSpPr>
        <p:spPr>
          <a:xfrm>
            <a:off x="468000" y="1270748"/>
            <a:ext cx="7909518" cy="2480981"/>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NN och NN har en dotter i årskurs 4. De vill diskutera vilken typ av läroböcker läraren använder, eftersom de inte tycker att lärarens val av läroböcker är optimalt. Därutöver har de synpunkter på att undervisningen i större utsträckning borde vara inriktad på lärarledd faktainlärning och mindre grupparbeten så att det inte blir så ”rörigt och högljutt” på lektionerna. NN och NN tror dessutom att läraren kan behöva stöd i sin undervisning och att det behövs mer disciplin på lektionerna.</a:t>
            </a:r>
          </a:p>
          <a:p>
            <a:endParaRPr lang="sv-SE" dirty="0"/>
          </a:p>
        </p:txBody>
      </p:sp>
    </p:spTree>
    <p:extLst>
      <p:ext uri="{BB962C8B-B14F-4D97-AF65-F5344CB8AC3E}">
        <p14:creationId xmlns:p14="http://schemas.microsoft.com/office/powerpoint/2010/main" val="340465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92EAB9-370B-A26D-FBE3-55732D7E7C6D}"/>
              </a:ext>
            </a:extLst>
          </p:cNvPr>
          <p:cNvSpPr>
            <a:spLocks noGrp="1"/>
          </p:cNvSpPr>
          <p:nvPr>
            <p:ph type="title"/>
          </p:nvPr>
        </p:nvSpPr>
        <p:spPr/>
        <p:txBody>
          <a:bodyPr/>
          <a:lstStyle/>
          <a:p>
            <a:r>
              <a:rPr lang="sv-SE" sz="2800" dirty="0"/>
              <a:t>Exempel 4 - frågor till skolpersonal och rektor</a:t>
            </a:r>
          </a:p>
        </p:txBody>
      </p:sp>
      <p:sp>
        <p:nvSpPr>
          <p:cNvPr id="3" name="Platshållare för innehåll 2">
            <a:extLst>
              <a:ext uri="{FF2B5EF4-FFF2-40B4-BE49-F238E27FC236}">
                <a16:creationId xmlns:a16="http://schemas.microsoft.com/office/drawing/2014/main" id="{DC9FA21E-7F64-708E-6543-2505E7601911}"/>
              </a:ext>
            </a:extLst>
          </p:cNvPr>
          <p:cNvSpPr>
            <a:spLocks noGrp="1"/>
          </p:cNvSpPr>
          <p:nvPr>
            <p:ph idx="1"/>
          </p:nvPr>
        </p:nvSpPr>
        <p:spPr>
          <a:xfrm>
            <a:off x="468000" y="1284194"/>
            <a:ext cx="7909518" cy="2534771"/>
          </a:xfrm>
        </p:spPr>
        <p:txBody>
          <a:bodyPr/>
          <a:lstStyle/>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Vilken typ av situationer liknande den som beskrivs i exempel 4 har ni själva erfarenhet av?</a:t>
            </a:r>
            <a:endParaRPr lang="sv-SE" sz="1400" dirty="0">
              <a:effectLst/>
              <a:latin typeface="Times New Roman" panose="02020603050405020304" pitchFamily="18" charset="0"/>
              <a:ea typeface="Times New Roman" panose="02020603050405020304" pitchFamily="18" charset="0"/>
            </a:endParaRP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bemöter ni på skolan den här typen av önskemål från vårdnadshavare?</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Vad anser ni på skolan är rimligt att vårdnadshavarna kan få ha synpunkter på när det gäller läromedel samt undervisningens innehåll och upplägg?</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hanterar ni situationer där vårdnadshavare har synpunkter på undervisningen som går utöver vad ni anser är rimligt? </a:t>
            </a:r>
          </a:p>
          <a:p>
            <a:pPr>
              <a:lnSpc>
                <a:spcPct val="120000"/>
              </a:lnSpc>
              <a:spcAft>
                <a:spcPts val="800"/>
              </a:spcAft>
            </a:pP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335741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EC0D52-AAD9-054F-56C6-5A2CF946F2E8}"/>
              </a:ext>
            </a:extLst>
          </p:cNvPr>
          <p:cNvSpPr>
            <a:spLocks noGrp="1"/>
          </p:cNvSpPr>
          <p:nvPr>
            <p:ph type="title"/>
          </p:nvPr>
        </p:nvSpPr>
        <p:spPr/>
        <p:txBody>
          <a:bodyPr/>
          <a:lstStyle/>
          <a:p>
            <a:r>
              <a:rPr lang="sv-SE" sz="2800" dirty="0"/>
              <a:t>Exempel 4 - frågor till skolpersonal och rektor</a:t>
            </a:r>
          </a:p>
        </p:txBody>
      </p:sp>
      <p:sp>
        <p:nvSpPr>
          <p:cNvPr id="3" name="Platshållare för innehåll 2">
            <a:extLst>
              <a:ext uri="{FF2B5EF4-FFF2-40B4-BE49-F238E27FC236}">
                <a16:creationId xmlns:a16="http://schemas.microsoft.com/office/drawing/2014/main" id="{769383FF-2885-710E-54D3-409FD06B1A70}"/>
              </a:ext>
            </a:extLst>
          </p:cNvPr>
          <p:cNvSpPr>
            <a:spLocks noGrp="1"/>
          </p:cNvSpPr>
          <p:nvPr>
            <p:ph idx="1"/>
          </p:nvPr>
        </p:nvSpPr>
        <p:spPr>
          <a:xfrm>
            <a:off x="468000" y="1207294"/>
            <a:ext cx="7909518" cy="3371850"/>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kan ni i kollegiet stötta varandra i att:</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Lita på er professionella kompetens när det gäller undervisningens innehåll och upplägg?</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att det är ni som lärare som är ansvariga för undervisningen innehåll och upplägg?</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att det ligger i lärare yrkesansvar att säkerställa att undervisningen bedrivs utifrån vetenskap och beprövad erfarenhet, i enlighet med lagar, förordningar och övriga styrdokument? </a:t>
            </a:r>
          </a:p>
          <a:p>
            <a:pPr lvl="0">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att rektor både leder det pedagogiska arbetet på skolan och i egenskap av chef för lärarna ytterst avgör vilket stöd de kan behöva i sin yrkesutövning? </a:t>
            </a:r>
          </a:p>
          <a:p>
            <a:pPr marL="0" indent="0">
              <a:buNone/>
            </a:pPr>
            <a:endParaRPr lang="sv-SE" dirty="0"/>
          </a:p>
        </p:txBody>
      </p:sp>
    </p:spTree>
    <p:extLst>
      <p:ext uri="{BB962C8B-B14F-4D97-AF65-F5344CB8AC3E}">
        <p14:creationId xmlns:p14="http://schemas.microsoft.com/office/powerpoint/2010/main" val="2757744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F0A82D-49D3-1708-BBE3-84A5C7E5D046}"/>
              </a:ext>
            </a:extLst>
          </p:cNvPr>
          <p:cNvSpPr>
            <a:spLocks noGrp="1"/>
          </p:cNvSpPr>
          <p:nvPr>
            <p:ph type="title"/>
          </p:nvPr>
        </p:nvSpPr>
        <p:spPr/>
        <p:txBody>
          <a:bodyPr/>
          <a:lstStyle/>
          <a:p>
            <a:r>
              <a:rPr lang="sv-SE" sz="2800" dirty="0"/>
              <a:t>Exempel 5</a:t>
            </a:r>
          </a:p>
        </p:txBody>
      </p:sp>
      <p:sp>
        <p:nvSpPr>
          <p:cNvPr id="3" name="Platshållare för innehåll 2">
            <a:extLst>
              <a:ext uri="{FF2B5EF4-FFF2-40B4-BE49-F238E27FC236}">
                <a16:creationId xmlns:a16="http://schemas.microsoft.com/office/drawing/2014/main" id="{B10060AC-4F66-9B8D-DC45-2CBB258E21F1}"/>
              </a:ext>
            </a:extLst>
          </p:cNvPr>
          <p:cNvSpPr>
            <a:spLocks noGrp="1"/>
          </p:cNvSpPr>
          <p:nvPr>
            <p:ph idx="1"/>
          </p:nvPr>
        </p:nvSpPr>
        <p:spPr>
          <a:xfrm>
            <a:off x="468000" y="1391772"/>
            <a:ext cx="7909518" cy="2702857"/>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NN och NN har en son i årskurs 3 och har ansökt om ledighet från skolan i två veckor för utlandssemester. De har nu fått avslag på sin ledighetsansökan för sonen eftersom sonen redan har varit ledig i en vecka tidigare under läsåret. NN och NN är upprörda över avslaget och kontaktar skolan. De framhåller att familjen kommer att ta med sig läroböcker och lovar att ta ansvar för skolarbetet under semestern. NN och NN ifrågasätter dessutom hur det kommer sig att en klasskamrat till sonen beviljades tre veckors ledighet förra terminen. </a:t>
            </a:r>
          </a:p>
          <a:p>
            <a:pPr marL="0" indent="0">
              <a:buNone/>
            </a:pPr>
            <a:endParaRPr lang="sv-SE" dirty="0"/>
          </a:p>
        </p:txBody>
      </p:sp>
    </p:spTree>
    <p:extLst>
      <p:ext uri="{BB962C8B-B14F-4D97-AF65-F5344CB8AC3E}">
        <p14:creationId xmlns:p14="http://schemas.microsoft.com/office/powerpoint/2010/main" val="2596860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F0A82D-49D3-1708-BBE3-84A5C7E5D046}"/>
              </a:ext>
            </a:extLst>
          </p:cNvPr>
          <p:cNvSpPr>
            <a:spLocks noGrp="1"/>
          </p:cNvSpPr>
          <p:nvPr>
            <p:ph type="title"/>
          </p:nvPr>
        </p:nvSpPr>
        <p:spPr/>
        <p:txBody>
          <a:bodyPr/>
          <a:lstStyle/>
          <a:p>
            <a:r>
              <a:rPr lang="sv-SE" sz="2800" dirty="0"/>
              <a:t>Exempel 5 - frågor till skolpersonal och rektor</a:t>
            </a:r>
          </a:p>
        </p:txBody>
      </p:sp>
      <p:sp>
        <p:nvSpPr>
          <p:cNvPr id="3" name="Platshållare för innehåll 2">
            <a:extLst>
              <a:ext uri="{FF2B5EF4-FFF2-40B4-BE49-F238E27FC236}">
                <a16:creationId xmlns:a16="http://schemas.microsoft.com/office/drawing/2014/main" id="{B10060AC-4F66-9B8D-DC45-2CBB258E21F1}"/>
              </a:ext>
            </a:extLst>
          </p:cNvPr>
          <p:cNvSpPr>
            <a:spLocks noGrp="1"/>
          </p:cNvSpPr>
          <p:nvPr>
            <p:ph idx="1"/>
          </p:nvPr>
        </p:nvSpPr>
        <p:spPr>
          <a:xfrm>
            <a:off x="468000" y="1304366"/>
            <a:ext cx="7909518" cy="2669240"/>
          </a:xfrm>
        </p:spPr>
        <p:txBody>
          <a:bodyPr/>
          <a:lstStyle/>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Vilken typ av situationer liknande den som beskrivs i exempel 5 har ni själva erfarenhet av?</a:t>
            </a:r>
            <a:endParaRPr lang="sv-SE" sz="1400" dirty="0">
              <a:effectLst/>
              <a:latin typeface="Times New Roman" panose="02020603050405020304" pitchFamily="18" charset="0"/>
              <a:ea typeface="Times New Roman" panose="02020603050405020304" pitchFamily="18" charset="0"/>
            </a:endParaRP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bemöter ni på skolan den här typen av önskemål från vårdnadshavare?</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arbetar ni på skolan för att säkerställa att vårdnadshavare får information om skolplikt och ledighet samt vad som gäller i detta avseende? </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I vilka sammanhang anser ni att det är lämpligt att informera vårdnadshavare om vad som gäller kring skolplikt och ledighet?</a:t>
            </a:r>
          </a:p>
          <a:p>
            <a:pPr marL="0" indent="0">
              <a:lnSpc>
                <a:spcPct val="120000"/>
              </a:lnSpc>
              <a:spcAft>
                <a:spcPts val="800"/>
              </a:spcAft>
              <a:buNone/>
            </a:pP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75256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F0A82D-49D3-1708-BBE3-84A5C7E5D046}"/>
              </a:ext>
            </a:extLst>
          </p:cNvPr>
          <p:cNvSpPr>
            <a:spLocks noGrp="1"/>
          </p:cNvSpPr>
          <p:nvPr>
            <p:ph type="title"/>
          </p:nvPr>
        </p:nvSpPr>
        <p:spPr/>
        <p:txBody>
          <a:bodyPr/>
          <a:lstStyle/>
          <a:p>
            <a:r>
              <a:rPr lang="sv-SE" sz="2800" dirty="0"/>
              <a:t>Exempel 5 - frågor till skolpersonal och rektor</a:t>
            </a:r>
          </a:p>
        </p:txBody>
      </p:sp>
      <p:sp>
        <p:nvSpPr>
          <p:cNvPr id="3" name="Platshållare för innehåll 2">
            <a:extLst>
              <a:ext uri="{FF2B5EF4-FFF2-40B4-BE49-F238E27FC236}">
                <a16:creationId xmlns:a16="http://schemas.microsoft.com/office/drawing/2014/main" id="{B10060AC-4F66-9B8D-DC45-2CBB258E21F1}"/>
              </a:ext>
            </a:extLst>
          </p:cNvPr>
          <p:cNvSpPr>
            <a:spLocks noGrp="1"/>
          </p:cNvSpPr>
          <p:nvPr>
            <p:ph idx="1"/>
          </p:nvPr>
        </p:nvSpPr>
        <p:spPr>
          <a:xfrm>
            <a:off x="468000" y="1391772"/>
            <a:ext cx="7909518" cy="2622175"/>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kan ni i kollegiet stötta varandra i att:</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vilka faktorer ni väger in i samband med en ledighetsansökan?</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att en prövning av elevens situation alltid görs i varje enskilt fall och att bedömningarna därför kan skilja sig åt.</a:t>
            </a:r>
          </a:p>
          <a:p>
            <a:pPr lvl="0">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vårdnadshavarna vilka konsekvenserna kan bli om skolplikten inte respekteras/följs.</a:t>
            </a:r>
          </a:p>
          <a:p>
            <a:endParaRPr lang="sv-SE" dirty="0"/>
          </a:p>
        </p:txBody>
      </p:sp>
    </p:spTree>
    <p:extLst>
      <p:ext uri="{BB962C8B-B14F-4D97-AF65-F5344CB8AC3E}">
        <p14:creationId xmlns:p14="http://schemas.microsoft.com/office/powerpoint/2010/main" val="854368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45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E5E1DD-31DD-746B-1B92-57D2F223D976}"/>
              </a:ext>
            </a:extLst>
          </p:cNvPr>
          <p:cNvSpPr>
            <a:spLocks noGrp="1"/>
          </p:cNvSpPr>
          <p:nvPr>
            <p:ph type="title"/>
          </p:nvPr>
        </p:nvSpPr>
        <p:spPr/>
        <p:txBody>
          <a:bodyPr/>
          <a:lstStyle/>
          <a:p>
            <a:r>
              <a:rPr lang="sv-SE" dirty="0"/>
              <a:t>Syftet med materialet</a:t>
            </a:r>
          </a:p>
        </p:txBody>
      </p:sp>
      <p:sp>
        <p:nvSpPr>
          <p:cNvPr id="3" name="Platshållare för innehåll 2">
            <a:extLst>
              <a:ext uri="{FF2B5EF4-FFF2-40B4-BE49-F238E27FC236}">
                <a16:creationId xmlns:a16="http://schemas.microsoft.com/office/drawing/2014/main" id="{BE9F7265-2C1F-005E-D5CE-25C4E7150A45}"/>
              </a:ext>
            </a:extLst>
          </p:cNvPr>
          <p:cNvSpPr>
            <a:spLocks noGrp="1"/>
          </p:cNvSpPr>
          <p:nvPr>
            <p:ph idx="1"/>
          </p:nvPr>
        </p:nvSpPr>
        <p:spPr>
          <a:xfrm>
            <a:off x="468000" y="1278732"/>
            <a:ext cx="7909518" cy="3251324"/>
          </a:xfrm>
        </p:spPr>
        <p:txBody>
          <a:bodyPr/>
          <a:lstStyle/>
          <a:p>
            <a:pPr>
              <a:lnSpc>
                <a:spcPct val="120000"/>
              </a:lnSpc>
              <a:spcAft>
                <a:spcPts val="800"/>
              </a:spcAft>
              <a:buFont typeface="Wingdings" panose="05000000000000000000" pitchFamily="2" charset="2"/>
              <a:buChar char="§"/>
            </a:pPr>
            <a:r>
              <a:rPr lang="sv-SE" sz="1400" kern="100" dirty="0">
                <a:latin typeface="Times New Roman" panose="02020603050405020304" pitchFamily="18" charset="0"/>
                <a:cs typeface="Times New Roman" panose="02020603050405020304" pitchFamily="18" charset="0"/>
              </a:rPr>
              <a:t>Syftet med materialet är att det ska bidra till gemensamma handlingsmönster på skolan i frågor som rör vårdnadshavares inflytande över utbildningen och lärares professionella autonomi. </a:t>
            </a:r>
          </a:p>
          <a:p>
            <a:pPr>
              <a:lnSpc>
                <a:spcPct val="120000"/>
              </a:lnSpc>
              <a:spcAft>
                <a:spcPts val="800"/>
              </a:spcAft>
              <a:buFont typeface="Wingdings" panose="05000000000000000000" pitchFamily="2" charset="2"/>
              <a:buChar char="§"/>
            </a:pPr>
            <a:r>
              <a:rPr lang="sv-SE" sz="1400" kern="100" dirty="0">
                <a:latin typeface="Times New Roman" panose="02020603050405020304" pitchFamily="18" charset="0"/>
                <a:cs typeface="Times New Roman" panose="02020603050405020304" pitchFamily="18" charset="0"/>
              </a:rPr>
              <a:t>Genom att tillsammans diskutera de olika exemplen, bidra med egna erfarenheter och värdera möjliga handlingsalternativ, kan ni få en större samsyn kring hur ni på skolan förhåller er till situationer liknande de som beskrivs i exemplen. </a:t>
            </a:r>
          </a:p>
          <a:p>
            <a:pPr>
              <a:lnSpc>
                <a:spcPct val="120000"/>
              </a:lnSpc>
              <a:spcAft>
                <a:spcPts val="800"/>
              </a:spcAft>
              <a:buFont typeface="Wingdings" panose="05000000000000000000" pitchFamily="2" charset="2"/>
              <a:buChar char="§"/>
            </a:pPr>
            <a:r>
              <a:rPr lang="sv-SE" sz="1400" kern="100" dirty="0">
                <a:latin typeface="Times New Roman" panose="02020603050405020304" pitchFamily="18" charset="0"/>
                <a:cs typeface="Times New Roman" panose="02020603050405020304" pitchFamily="18" charset="0"/>
              </a:rPr>
              <a:t>En ökad samsyn i den här typen av frågor kan också bidra till att nyanställda på skolan snabbare får grepp om huvudmannens rutiner för klagomålshantering och hur ni på skolan hanterar klagomål från vårdnadshavare. </a:t>
            </a:r>
          </a:p>
          <a:p>
            <a:endParaRPr lang="sv-SE" dirty="0"/>
          </a:p>
        </p:txBody>
      </p:sp>
    </p:spTree>
    <p:extLst>
      <p:ext uri="{BB962C8B-B14F-4D97-AF65-F5344CB8AC3E}">
        <p14:creationId xmlns:p14="http://schemas.microsoft.com/office/powerpoint/2010/main" val="270572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10E716-D76D-2901-6E83-ED5298386CDE}"/>
              </a:ext>
            </a:extLst>
          </p:cNvPr>
          <p:cNvSpPr>
            <a:spLocks noGrp="1"/>
          </p:cNvSpPr>
          <p:nvPr>
            <p:ph type="title"/>
          </p:nvPr>
        </p:nvSpPr>
        <p:spPr/>
        <p:txBody>
          <a:bodyPr/>
          <a:lstStyle/>
          <a:p>
            <a:r>
              <a:rPr lang="sv-SE" sz="2800" dirty="0"/>
              <a:t>Några övergripande frågor att fundera på i arbetet med materialet</a:t>
            </a:r>
          </a:p>
        </p:txBody>
      </p:sp>
      <p:sp>
        <p:nvSpPr>
          <p:cNvPr id="3" name="Platshållare för innehåll 2">
            <a:extLst>
              <a:ext uri="{FF2B5EF4-FFF2-40B4-BE49-F238E27FC236}">
                <a16:creationId xmlns:a16="http://schemas.microsoft.com/office/drawing/2014/main" id="{1406A748-BFA9-882B-84AD-DA3CE615C81E}"/>
              </a:ext>
            </a:extLst>
          </p:cNvPr>
          <p:cNvSpPr>
            <a:spLocks noGrp="1"/>
          </p:cNvSpPr>
          <p:nvPr>
            <p:ph idx="1"/>
          </p:nvPr>
        </p:nvSpPr>
        <p:spPr>
          <a:xfrm>
            <a:off x="468000" y="1692000"/>
            <a:ext cx="7909518" cy="2752999"/>
          </a:xfrm>
        </p:spPr>
        <p:txBody>
          <a:bodyPr/>
          <a:lstStyle/>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kan en samsyn i de frågor som lyfts i exemplen vara till stöd i ert arbete på skolan?</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Vilka dilemman kan uppstå i de exempel som beskrivs? </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Vad kan ni som lärare respektive rektor göra för att hantera dessa dilemman?</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Vad kan/behöver ni göra för att känna er trygga i att er hantering av en viss situation ligger i linje med skolförfattningarna?</a:t>
            </a:r>
          </a:p>
          <a:p>
            <a:pPr lvl="0">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Har ni eller har ni inte en samsyn i hur ni ska hantera klagomål från vårdnadshavare och när ni eventuellt behöver hänvisa klagomål vidare till rektorn eller till huvudmannen? </a:t>
            </a:r>
          </a:p>
          <a:p>
            <a:pPr marL="0" lvl="0" indent="0">
              <a:lnSpc>
                <a:spcPct val="120000"/>
              </a:lnSpc>
              <a:buNone/>
            </a:pPr>
            <a:endParaRPr lang="sv-SE"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20187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C44683-9A7B-BBD7-23E2-494D2A30DEA6}"/>
              </a:ext>
            </a:extLst>
          </p:cNvPr>
          <p:cNvSpPr>
            <a:spLocks noGrp="1"/>
          </p:cNvSpPr>
          <p:nvPr>
            <p:ph type="title"/>
          </p:nvPr>
        </p:nvSpPr>
        <p:spPr/>
        <p:txBody>
          <a:bodyPr/>
          <a:lstStyle/>
          <a:p>
            <a:r>
              <a:rPr lang="sv-SE" sz="2800" dirty="0"/>
              <a:t>Exempel 1</a:t>
            </a:r>
          </a:p>
        </p:txBody>
      </p:sp>
      <p:sp>
        <p:nvSpPr>
          <p:cNvPr id="3" name="Platshållare för innehåll 2">
            <a:extLst>
              <a:ext uri="{FF2B5EF4-FFF2-40B4-BE49-F238E27FC236}">
                <a16:creationId xmlns:a16="http://schemas.microsoft.com/office/drawing/2014/main" id="{7BB8C553-7948-E3D4-2E25-920C5A06F40D}"/>
              </a:ext>
            </a:extLst>
          </p:cNvPr>
          <p:cNvSpPr>
            <a:spLocks noGrp="1"/>
          </p:cNvSpPr>
          <p:nvPr>
            <p:ph idx="1"/>
          </p:nvPr>
        </p:nvSpPr>
        <p:spPr>
          <a:xfrm>
            <a:off x="468000" y="1212850"/>
            <a:ext cx="7909518" cy="3317205"/>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NN och NN har en dotter i årskurs 9. I samband med ett utvecklingssamtal får de information om att deras dotter kommer få E i de ämnen som läraren undervisar i. </a:t>
            </a:r>
          </a:p>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NN och NN känner sig besvikna på läraren och skolan eftersom de </a:t>
            </a:r>
            <a:r>
              <a:rPr lang="sv-SE" sz="1400" i="1" kern="100" dirty="0">
                <a:effectLst/>
                <a:latin typeface="Times New Roman" panose="02020603050405020304" pitchFamily="18" charset="0"/>
                <a:ea typeface="Times New Roman" panose="02020603050405020304" pitchFamily="18" charset="0"/>
                <a:cs typeface="Times New Roman" panose="02020603050405020304" pitchFamily="18" charset="0"/>
              </a:rPr>
              <a:t>vet</a:t>
            </a: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att deras dotter är väldigt begåvad och har lätt för att lära sig. NN och NN har vid flera tillfällen berättat för läraren att dottern ofta blir uttråkad eftersom hon har så lätt för att lära sig och de har bett att dottern ska få mer avancerade uppgifter som ligger på en högre nivå.  </a:t>
            </a:r>
          </a:p>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Läraren uppger att eleven har fått en varierad och utmanande undervisning men ser inte att eleven klarar av mer avancerade uppgifter på en högre nivå </a:t>
            </a:r>
          </a:p>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NN och NN förstår inte varför dottern inte får A i de aktuella ämnena. De ifrågasätter om läraren verkligen kan sin sak och de vill gärna diskutera lärarens undervisningsmetoder tillsammans med rektorn.  </a:t>
            </a:r>
          </a:p>
          <a:p>
            <a:pPr>
              <a:lnSpc>
                <a:spcPct val="120000"/>
              </a:lnSpc>
              <a:spcAft>
                <a:spcPts val="800"/>
              </a:spcAft>
            </a:pP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359400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C44683-9A7B-BBD7-23E2-494D2A30DEA6}"/>
              </a:ext>
            </a:extLst>
          </p:cNvPr>
          <p:cNvSpPr>
            <a:spLocks noGrp="1"/>
          </p:cNvSpPr>
          <p:nvPr>
            <p:ph type="title"/>
          </p:nvPr>
        </p:nvSpPr>
        <p:spPr>
          <a:xfrm>
            <a:off x="467999" y="145031"/>
            <a:ext cx="7884599" cy="923772"/>
          </a:xfrm>
        </p:spPr>
        <p:txBody>
          <a:bodyPr/>
          <a:lstStyle/>
          <a:p>
            <a:r>
              <a:rPr lang="sv-SE" sz="2800" dirty="0"/>
              <a:t>Exempel 1 - frågor till skolpersonal och rektor</a:t>
            </a:r>
          </a:p>
        </p:txBody>
      </p:sp>
      <p:sp>
        <p:nvSpPr>
          <p:cNvPr id="3" name="Platshållare för innehåll 2">
            <a:extLst>
              <a:ext uri="{FF2B5EF4-FFF2-40B4-BE49-F238E27FC236}">
                <a16:creationId xmlns:a16="http://schemas.microsoft.com/office/drawing/2014/main" id="{7BB8C553-7948-E3D4-2E25-920C5A06F40D}"/>
              </a:ext>
            </a:extLst>
          </p:cNvPr>
          <p:cNvSpPr>
            <a:spLocks noGrp="1"/>
          </p:cNvSpPr>
          <p:nvPr>
            <p:ph idx="1"/>
          </p:nvPr>
        </p:nvSpPr>
        <p:spPr>
          <a:xfrm>
            <a:off x="468000" y="952233"/>
            <a:ext cx="7909518" cy="3748355"/>
          </a:xfrm>
        </p:spPr>
        <p:txBody>
          <a:bodyPr/>
          <a:lstStyle/>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Vilken typ av situationer liknade den som beskrivs i exempel 1 har ni själva erfarenhet av?</a:t>
            </a:r>
            <a:endParaRPr lang="sv-SE" sz="1400" dirty="0">
              <a:effectLst/>
              <a:latin typeface="Times New Roman" panose="02020603050405020304" pitchFamily="18" charset="0"/>
              <a:ea typeface="Times New Roman" panose="02020603050405020304" pitchFamily="18" charset="0"/>
            </a:endParaRP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skulle ni på skolan bemöta vårdnadshavarna i en liknande situation?</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Vårdnadshavarnas bild av dotterns kunskaper och prestationer skiljer sig tydligt från ämneslärarens bedömning. Hur skulle ni på skolan arbeta för att försöka överbrygga sådana olikheter i en liknande situation? </a:t>
            </a:r>
          </a:p>
          <a:p>
            <a:pPr>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Vilken information tror ni att vårdnadshavarna hade behövt från skolan i ett tidigare skede för att bättre förstå situationen?  </a:t>
            </a:r>
          </a:p>
          <a:p>
            <a:pPr>
              <a:lnSpc>
                <a:spcPct val="120000"/>
              </a:lnSpc>
              <a:spcAft>
                <a:spcPts val="800"/>
              </a:spcAft>
              <a:buFont typeface="Wingdings" panose="05000000000000000000" pitchFamily="2" charset="2"/>
              <a:buChar char="§"/>
            </a:pPr>
            <a:r>
              <a:rPr lang="sv-SE" sz="1400" kern="100" dirty="0">
                <a:latin typeface="Times New Roman" panose="02020603050405020304" pitchFamily="18" charset="0"/>
                <a:cs typeface="Times New Roman" panose="02020603050405020304" pitchFamily="18" charset="0"/>
              </a:rPr>
              <a:t>I exempel 1 beskrivs att läraren har erbjudit eleven varierad och utmanande undervisning. Hur skulle ni på skolan synliggöra och kommunicera detta till vårdnadshavarna samt göra eleven delaktig i detta i en liknande situation?</a:t>
            </a:r>
          </a:p>
          <a:p>
            <a:pPr marL="0" indent="0">
              <a:buNone/>
            </a:pPr>
            <a:endParaRPr lang="sv-SE" dirty="0"/>
          </a:p>
        </p:txBody>
      </p:sp>
    </p:spTree>
    <p:extLst>
      <p:ext uri="{BB962C8B-B14F-4D97-AF65-F5344CB8AC3E}">
        <p14:creationId xmlns:p14="http://schemas.microsoft.com/office/powerpoint/2010/main" val="1498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AFB8BA-E2E4-FD83-70FC-931F8EA207A5}"/>
              </a:ext>
            </a:extLst>
          </p:cNvPr>
          <p:cNvSpPr>
            <a:spLocks noGrp="1"/>
          </p:cNvSpPr>
          <p:nvPr>
            <p:ph type="title"/>
          </p:nvPr>
        </p:nvSpPr>
        <p:spPr/>
        <p:txBody>
          <a:bodyPr/>
          <a:lstStyle/>
          <a:p>
            <a:r>
              <a:rPr lang="sv-SE" sz="2800" dirty="0"/>
              <a:t>Exempel 1 - frågor till skolpersonal och rektor</a:t>
            </a:r>
          </a:p>
        </p:txBody>
      </p:sp>
      <p:sp>
        <p:nvSpPr>
          <p:cNvPr id="3" name="Platshållare för innehåll 2">
            <a:extLst>
              <a:ext uri="{FF2B5EF4-FFF2-40B4-BE49-F238E27FC236}">
                <a16:creationId xmlns:a16="http://schemas.microsoft.com/office/drawing/2014/main" id="{3061CE7D-6C0F-1A80-A73B-78F4C2BF1DEA}"/>
              </a:ext>
            </a:extLst>
          </p:cNvPr>
          <p:cNvSpPr>
            <a:spLocks noGrp="1"/>
          </p:cNvSpPr>
          <p:nvPr>
            <p:ph idx="1"/>
          </p:nvPr>
        </p:nvSpPr>
        <p:spPr>
          <a:xfrm>
            <a:off x="468000" y="1391773"/>
            <a:ext cx="7909518" cy="2608728"/>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kan ni i kollegiet stötta varandra i:</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Arbetet med bedömning och betygssättning?</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Att lita på er professionella bedömning av hur det centrala innehållet ska behandlas på bästa sätt utifrån aktuella elevgrupper? </a:t>
            </a:r>
          </a:p>
          <a:p>
            <a:pPr lvl="0">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Att förtydliga för vårdnadshavare hur bedömning och betygssättning går till?</a:t>
            </a:r>
          </a:p>
          <a:p>
            <a:pPr marL="0" indent="0">
              <a:buNone/>
            </a:pPr>
            <a:endParaRPr lang="sv-SE" dirty="0"/>
          </a:p>
        </p:txBody>
      </p:sp>
    </p:spTree>
    <p:extLst>
      <p:ext uri="{BB962C8B-B14F-4D97-AF65-F5344CB8AC3E}">
        <p14:creationId xmlns:p14="http://schemas.microsoft.com/office/powerpoint/2010/main" val="234714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E0BC7D-964F-0B17-C0F4-320CA077E993}"/>
              </a:ext>
            </a:extLst>
          </p:cNvPr>
          <p:cNvSpPr>
            <a:spLocks noGrp="1"/>
          </p:cNvSpPr>
          <p:nvPr>
            <p:ph type="title"/>
          </p:nvPr>
        </p:nvSpPr>
        <p:spPr/>
        <p:txBody>
          <a:bodyPr/>
          <a:lstStyle/>
          <a:p>
            <a:r>
              <a:rPr lang="sv-SE" sz="2800" dirty="0"/>
              <a:t>Exempel 2</a:t>
            </a:r>
          </a:p>
        </p:txBody>
      </p:sp>
      <p:sp>
        <p:nvSpPr>
          <p:cNvPr id="3" name="Platshållare för innehåll 2">
            <a:extLst>
              <a:ext uri="{FF2B5EF4-FFF2-40B4-BE49-F238E27FC236}">
                <a16:creationId xmlns:a16="http://schemas.microsoft.com/office/drawing/2014/main" id="{400340A8-F7E2-7381-1ECC-23583C5F2763}"/>
              </a:ext>
            </a:extLst>
          </p:cNvPr>
          <p:cNvSpPr>
            <a:spLocks noGrp="1"/>
          </p:cNvSpPr>
          <p:nvPr>
            <p:ph idx="1"/>
          </p:nvPr>
        </p:nvSpPr>
        <p:spPr>
          <a:xfrm>
            <a:off x="468000" y="1466850"/>
            <a:ext cx="7909518" cy="1968501"/>
          </a:xfrm>
        </p:spPr>
        <p:txBody>
          <a:bodyPr/>
          <a:lstStyle/>
          <a:p>
            <a:pPr marL="0" indent="0">
              <a:lnSpc>
                <a:spcPct val="120000"/>
              </a:lnSpc>
              <a:spcAft>
                <a:spcPts val="800"/>
              </a:spcAft>
              <a:buNone/>
            </a:pPr>
            <a:r>
              <a:rPr lang="sv-SE" sz="1400" kern="100" dirty="0">
                <a:latin typeface="Times New Roman" panose="02020603050405020304" pitchFamily="18" charset="0"/>
                <a:cs typeface="Times New Roman" panose="02020603050405020304" pitchFamily="18" charset="0"/>
              </a:rPr>
              <a:t>En elev har fotograferat en klasskamrat på en musiklektion och sedan lagt upp fotot på sociala medier. Den andra eleven är upprörd över detta eftersom det har skett utan elevens medgivande. Elevens vårdnadshavare kontaktar skolan och riktar kritik mot skolans förebyggande arbete mot nätkränkningar.</a:t>
            </a:r>
          </a:p>
          <a:p>
            <a:pPr marL="0" indent="0">
              <a:buNone/>
            </a:pPr>
            <a:endParaRPr lang="sv-SE" dirty="0"/>
          </a:p>
        </p:txBody>
      </p:sp>
    </p:spTree>
    <p:extLst>
      <p:ext uri="{BB962C8B-B14F-4D97-AF65-F5344CB8AC3E}">
        <p14:creationId xmlns:p14="http://schemas.microsoft.com/office/powerpoint/2010/main" val="182997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DA3B3F-2301-AAE6-C54D-FF52D1FBDCF9}"/>
              </a:ext>
            </a:extLst>
          </p:cNvPr>
          <p:cNvSpPr>
            <a:spLocks noGrp="1"/>
          </p:cNvSpPr>
          <p:nvPr>
            <p:ph type="title"/>
          </p:nvPr>
        </p:nvSpPr>
        <p:spPr/>
        <p:txBody>
          <a:bodyPr/>
          <a:lstStyle/>
          <a:p>
            <a:r>
              <a:rPr lang="sv-SE" sz="2800" dirty="0"/>
              <a:t>Exempel 2 - frågor till skolpersonal och rektor</a:t>
            </a:r>
          </a:p>
        </p:txBody>
      </p:sp>
      <p:sp>
        <p:nvSpPr>
          <p:cNvPr id="3" name="Platshållare för innehåll 2">
            <a:extLst>
              <a:ext uri="{FF2B5EF4-FFF2-40B4-BE49-F238E27FC236}">
                <a16:creationId xmlns:a16="http://schemas.microsoft.com/office/drawing/2014/main" id="{815F9B06-A620-9989-734A-0DB7638571B2}"/>
              </a:ext>
            </a:extLst>
          </p:cNvPr>
          <p:cNvSpPr>
            <a:spLocks noGrp="1"/>
          </p:cNvSpPr>
          <p:nvPr>
            <p:ph idx="1"/>
          </p:nvPr>
        </p:nvSpPr>
        <p:spPr>
          <a:xfrm>
            <a:off x="468000" y="1277470"/>
            <a:ext cx="7909518" cy="2837329"/>
          </a:xfrm>
        </p:spPr>
        <p:txBody>
          <a:bodyPr/>
          <a:lstStyle/>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Vilken typ av situationer liknande den som beskrivs i exempel 2 har ni själva erfarenhet av?</a:t>
            </a:r>
            <a:endParaRPr lang="sv-SE" sz="14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Hur skulle ni på skolan hantera en liknande situation?</a:t>
            </a:r>
            <a:endParaRPr lang="sv-SE" sz="14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Hur arbetar ni på skolan för att förebygga risken för nätkränkningar?</a:t>
            </a:r>
            <a:endParaRPr lang="sv-SE" sz="14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
            </a:pPr>
            <a:r>
              <a:rPr lang="sv-SE" sz="1400" dirty="0">
                <a:effectLst/>
                <a:latin typeface="Times New Roman" panose="02020603050405020304" pitchFamily="18" charset="0"/>
                <a:ea typeface="Times New Roman" panose="02020603050405020304" pitchFamily="18" charset="0"/>
                <a:cs typeface="Times New Roman" panose="02020603050405020304" pitchFamily="18" charset="0"/>
              </a:rPr>
              <a:t>Hur arbetar ni med att informera vårdnadshavare och elever om att nätkränkningar kan få rättsliga konsekvenser för vårdnadshavare och elever?</a:t>
            </a:r>
            <a:endParaRPr lang="sv-SE" sz="14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
            </a:pPr>
            <a:r>
              <a:rPr lang="sv-SE" sz="1400" dirty="0">
                <a:latin typeface="Times New Roman" panose="02020603050405020304" pitchFamily="18" charset="0"/>
                <a:cs typeface="Times New Roman" panose="02020603050405020304" pitchFamily="18" charset="0"/>
              </a:rPr>
              <a:t>Hur ser ert arbete med att ta fram och förankra ordningsregler och regler om mobiler ut och hur fungerar det?</a:t>
            </a:r>
          </a:p>
          <a:p>
            <a:pPr marL="0" indent="0">
              <a:buNone/>
            </a:pPr>
            <a:endParaRPr lang="sv-SE" sz="1600" dirty="0">
              <a:latin typeface="Times New Roman" panose="02020603050405020304" pitchFamily="18" charset="0"/>
              <a:cs typeface="Times New Roman" panose="02020603050405020304" pitchFamily="18" charset="0"/>
            </a:endParaRPr>
          </a:p>
          <a:p>
            <a:pPr>
              <a:lnSpc>
                <a:spcPct val="120000"/>
              </a:lnSpc>
              <a:spcAft>
                <a:spcPts val="800"/>
              </a:spcAft>
            </a:pPr>
            <a:endPar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89153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540A90-D905-1D2D-B84E-8AE75B210D95}"/>
              </a:ext>
            </a:extLst>
          </p:cNvPr>
          <p:cNvSpPr>
            <a:spLocks noGrp="1"/>
          </p:cNvSpPr>
          <p:nvPr>
            <p:ph type="title"/>
          </p:nvPr>
        </p:nvSpPr>
        <p:spPr/>
        <p:txBody>
          <a:bodyPr/>
          <a:lstStyle/>
          <a:p>
            <a:r>
              <a:rPr lang="sv-SE" sz="2800" dirty="0"/>
              <a:t>Exempel 2 - frågor till skolpersonal och rektor</a:t>
            </a:r>
          </a:p>
        </p:txBody>
      </p:sp>
      <p:sp>
        <p:nvSpPr>
          <p:cNvPr id="3" name="Platshållare för innehåll 2">
            <a:extLst>
              <a:ext uri="{FF2B5EF4-FFF2-40B4-BE49-F238E27FC236}">
                <a16:creationId xmlns:a16="http://schemas.microsoft.com/office/drawing/2014/main" id="{07875FD8-F10A-DD0E-98BC-42954E3B4800}"/>
              </a:ext>
            </a:extLst>
          </p:cNvPr>
          <p:cNvSpPr>
            <a:spLocks noGrp="1"/>
          </p:cNvSpPr>
          <p:nvPr>
            <p:ph idx="1"/>
          </p:nvPr>
        </p:nvSpPr>
        <p:spPr>
          <a:xfrm>
            <a:off x="468000" y="1284194"/>
            <a:ext cx="7909518" cy="2775214"/>
          </a:xfrm>
        </p:spPr>
        <p:txBody>
          <a:bodyPr/>
          <a:lstStyle/>
          <a:p>
            <a:pPr marL="0" indent="0">
              <a:lnSpc>
                <a:spcPct val="120000"/>
              </a:lnSpc>
              <a:spcAft>
                <a:spcPts val="800"/>
              </a:spcAft>
              <a:buNone/>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Hur kan ni i kollegiet stötta varandra i arbetet med att:</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hur regelverket kring kränkande behandling ser ut?</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hur skolan arbetar förebyggande för att motverka kränkande behandling?</a:t>
            </a:r>
          </a:p>
          <a:p>
            <a:pPr lvl="0">
              <a:lnSpc>
                <a:spcPct val="120000"/>
              </a:lnSpc>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hur skolan säkerställer sitt tillsynsansvar och hur utredningar av olika former av kränkande behandling går till?</a:t>
            </a:r>
          </a:p>
          <a:p>
            <a:pPr lvl="0">
              <a:lnSpc>
                <a:spcPct val="120000"/>
              </a:lnSpc>
              <a:spcAft>
                <a:spcPts val="800"/>
              </a:spcAft>
              <a:buFont typeface="Wingdings" panose="05000000000000000000" pitchFamily="2" charset="2"/>
              <a:buChar char="§"/>
            </a:pPr>
            <a:r>
              <a:rPr lang="sv-SE" sz="1400" kern="100" dirty="0">
                <a:effectLst/>
                <a:latin typeface="Times New Roman" panose="02020603050405020304" pitchFamily="18" charset="0"/>
                <a:ea typeface="Times New Roman" panose="02020603050405020304" pitchFamily="18" charset="0"/>
                <a:cs typeface="Times New Roman" panose="02020603050405020304" pitchFamily="18" charset="0"/>
              </a:rPr>
              <a:t>Förtydliga för vårdnadshavare vilka disciplinära åtgärder som kan bli aktuella enligt skollagen?</a:t>
            </a:r>
          </a:p>
          <a:p>
            <a:pPr marL="0" indent="0">
              <a:buNone/>
            </a:pPr>
            <a:endParaRPr lang="sv-SE" dirty="0"/>
          </a:p>
        </p:txBody>
      </p:sp>
    </p:spTree>
    <p:extLst>
      <p:ext uri="{BB962C8B-B14F-4D97-AF65-F5344CB8AC3E}">
        <p14:creationId xmlns:p14="http://schemas.microsoft.com/office/powerpoint/2010/main" val="2304232340"/>
      </p:ext>
    </p:extLst>
  </p:cSld>
  <p:clrMapOvr>
    <a:masterClrMapping/>
  </p:clrMapOvr>
</p:sld>
</file>

<file path=ppt/theme/theme1.xml><?xml version="1.0" encoding="utf-8"?>
<a:theme xmlns:a="http://schemas.openxmlformats.org/drawingml/2006/main" name="Office-tema">
  <a:themeElements>
    <a:clrScheme name="Egen 1">
      <a:dk1>
        <a:srgbClr val="000000"/>
      </a:dk1>
      <a:lt1>
        <a:srgbClr val="FFFFFF"/>
      </a:lt1>
      <a:dk2>
        <a:srgbClr val="000000"/>
      </a:dk2>
      <a:lt2>
        <a:srgbClr val="00414C"/>
      </a:lt2>
      <a:accent1>
        <a:srgbClr val="692859"/>
      </a:accent1>
      <a:accent2>
        <a:srgbClr val="99CED3"/>
      </a:accent2>
      <a:accent3>
        <a:srgbClr val="F59C00"/>
      </a:accent3>
      <a:accent4>
        <a:srgbClr val="EF7748"/>
      </a:accent4>
      <a:accent5>
        <a:srgbClr val="497E89"/>
      </a:accent5>
      <a:accent6>
        <a:srgbClr val="B1451C"/>
      </a:accent6>
      <a:hlink>
        <a:srgbClr val="6928C1"/>
      </a:hlink>
      <a:folHlink>
        <a:srgbClr val="692871"/>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olverket 2019 pink" id="{EA94AF03-CE2A-0A4A-8A63-FBA30A93B8D7}" vid="{86631B11-5CA4-AA48-8215-5996ADD9F56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Skolverket 2019 pink</Template>
  <TotalTime>148</TotalTime>
  <Words>1614</Words>
  <Application>Microsoft Office PowerPoint</Application>
  <PresentationFormat>Bildspel på skärmen (16:9)</PresentationFormat>
  <Paragraphs>91</Paragraphs>
  <Slides>19</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19</vt:i4>
      </vt:variant>
    </vt:vector>
  </HeadingPairs>
  <TitlesOfParts>
    <vt:vector size="25" baseType="lpstr">
      <vt:lpstr>Arial</vt:lpstr>
      <vt:lpstr>Calibri</vt:lpstr>
      <vt:lpstr>Systemtypsnitt</vt:lpstr>
      <vt:lpstr>Times New Roman</vt:lpstr>
      <vt:lpstr>Wingdings</vt:lpstr>
      <vt:lpstr>Office-tema</vt:lpstr>
      <vt:lpstr>Situationer som kan vara svåra att hantera</vt:lpstr>
      <vt:lpstr>Syftet med materialet</vt:lpstr>
      <vt:lpstr>Några övergripande frågor att fundera på i arbetet med materialet</vt:lpstr>
      <vt:lpstr>Exempel 1</vt:lpstr>
      <vt:lpstr>Exempel 1 - frågor till skolpersonal och rektor</vt:lpstr>
      <vt:lpstr>Exempel 1 - frågor till skolpersonal och rektor</vt:lpstr>
      <vt:lpstr>Exempel 2</vt:lpstr>
      <vt:lpstr>Exempel 2 - frågor till skolpersonal och rektor</vt:lpstr>
      <vt:lpstr>Exempel 2 - frågor till skolpersonal och rektor</vt:lpstr>
      <vt:lpstr>Exempel 3</vt:lpstr>
      <vt:lpstr>Exempel 3 - frågor till skolpersonal och rektor</vt:lpstr>
      <vt:lpstr>Exempel 3 - frågor till skolpersonal och rektor</vt:lpstr>
      <vt:lpstr>Exempel 4</vt:lpstr>
      <vt:lpstr>Exempel 4 - frågor till skolpersonal och rektor</vt:lpstr>
      <vt:lpstr>Exempel 4 - frågor till skolpersonal och rektor</vt:lpstr>
      <vt:lpstr>Exempel 5</vt:lpstr>
      <vt:lpstr>Exempel 5 - frågor till skolpersonal och rektor</vt:lpstr>
      <vt:lpstr>Exempel 5 - frågor till skolpersonal och rektor</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Lee Gleichmann Linnarsson</dc:creator>
  <cp:lastModifiedBy>Lee Gleichmann Linnarsson</cp:lastModifiedBy>
  <cp:revision>45</cp:revision>
  <dcterms:created xsi:type="dcterms:W3CDTF">2019-04-05T08:18:36Z</dcterms:created>
  <dcterms:modified xsi:type="dcterms:W3CDTF">2023-09-20T13:34:16Z</dcterms:modified>
</cp:coreProperties>
</file>