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70" r:id="rId2"/>
    <p:sldId id="295" r:id="rId3"/>
    <p:sldId id="256" r:id="rId4"/>
    <p:sldId id="278" r:id="rId5"/>
    <p:sldId id="279" r:id="rId6"/>
    <p:sldId id="280" r:id="rId7"/>
    <p:sldId id="284" r:id="rId8"/>
    <p:sldId id="288" r:id="rId9"/>
    <p:sldId id="287" r:id="rId10"/>
    <p:sldId id="292" r:id="rId11"/>
    <p:sldId id="291" r:id="rId12"/>
    <p:sldId id="290" r:id="rId13"/>
    <p:sldId id="281" r:id="rId14"/>
    <p:sldId id="269" r:id="rId15"/>
  </p:sldIdLst>
  <p:sldSz cx="9144000" cy="5143500" type="screen16x9"/>
  <p:notesSz cx="6858000" cy="9144000"/>
  <p:defaultTextStyle>
    <a:defPPr>
      <a:defRPr lang="sv-S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A8F3A4-BB2B-652C-B643-E54840791D40}" name="Mia Petersson" initials="MP" userId="S::Mia.Petersson@skolverket.se::44b374f1-7037-4ff3-a2f2-dfb6797f10c6" providerId="AD"/>
  <p188:author id="{177208B9-C4B8-0E16-F19A-0BCC8BE68656}" name="Johanna Chung" initials="JC" userId="Johanna Chung" providerId="None"/>
  <p188:author id="{2E5E1CF7-BCFC-DD6F-CDF4-16DEF0625BD6}" name="Maria Elmér" initials="ME" userId="S::Maria.Elmer@skolverket.se::912f12e2-d703-4b80-93a8-eaf208d680e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2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8"/>
    <p:restoredTop sz="76994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1236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8" d="100"/>
        <a:sy n="198" d="100"/>
      </p:scale>
      <p:origin x="0" y="0"/>
    </p:cViewPr>
  </p:sorterViewPr>
  <p:notesViewPr>
    <p:cSldViewPr snapToGrid="0" snapToObjects="1" showGuides="1">
      <p:cViewPr varScale="1">
        <p:scale>
          <a:sx n="157" d="100"/>
          <a:sy n="157" d="100"/>
        </p:scale>
        <p:origin x="523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8BF6860C-D9E1-0E43-BD5B-A88943D986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A2EEF2C6-D0E7-5147-A633-E4995EA5C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583644-23C7-5E41-8E7C-E1F860ABFD6B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824F16E-16AB-2E4D-90F4-9B89461ACA1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AE6A9566-421D-F640-9EF9-5871BF7E295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86FD3-8EB4-5246-AECA-2F73DEAF17A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13098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6E370-FBCD-BD4F-B7EA-895AD44CA849}" type="datetimeFigureOut">
              <a:rPr lang="sv-SE" smtClean="0"/>
              <a:t>2022-11-18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sv-SE"/>
              <a:t>Redigera format för bakgrundstext
Nivå två
Nivå tre
Nivå fyra
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0D094-F95C-3740-A37B-17005D23A5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8147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9210D8-C7BE-4048-A19C-361049763203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5943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92599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08038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17154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87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3710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5540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697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600D094-F95C-3740-A37B-17005D23A530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73523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 22">
            <a:extLst>
              <a:ext uri="{FF2B5EF4-FFF2-40B4-BE49-F238E27FC236}">
                <a16:creationId xmlns:a16="http://schemas.microsoft.com/office/drawing/2014/main" id="{E5A504C0-428A-1044-84F4-9D22B7BB03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/>
          <a:stretch/>
        </p:blipFill>
        <p:spPr>
          <a:xfrm>
            <a:off x="-1" y="0"/>
            <a:ext cx="9144001" cy="51430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3000" y="1764000"/>
            <a:ext cx="6858000" cy="1479943"/>
          </a:xfrm>
        </p:spPr>
        <p:txBody>
          <a:bodyPr anchor="ctr" anchorCtr="0">
            <a:noAutofit/>
          </a:bodyPr>
          <a:lstStyle>
            <a:lvl1pPr algn="ctr">
              <a:lnSpc>
                <a:spcPts val="5760"/>
              </a:lnSpc>
              <a:defRPr sz="48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Här skriver du din</a:t>
            </a:r>
            <a:br>
              <a:rPr lang="sv-SE" dirty="0"/>
            </a:br>
            <a:r>
              <a:rPr lang="sv-SE" dirty="0"/>
              <a:t>tvåradiga rubrik</a:t>
            </a:r>
            <a:endParaRPr lang="en-US" dirty="0"/>
          </a:p>
        </p:txBody>
      </p:sp>
      <p:pic>
        <p:nvPicPr>
          <p:cNvPr id="18" name="Bild 17">
            <a:extLst>
              <a:ext uri="{FF2B5EF4-FFF2-40B4-BE49-F238E27FC236}">
                <a16:creationId xmlns:a16="http://schemas.microsoft.com/office/drawing/2014/main" id="{72582392-19E9-3A45-A6C1-290842073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79371" y="4572000"/>
            <a:ext cx="1785258" cy="35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44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  <p15:guide id="2" orient="horz" pos="16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webb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pic>
        <p:nvPicPr>
          <p:cNvPr id="3" name="Bild 2">
            <a:extLst>
              <a:ext uri="{FF2B5EF4-FFF2-40B4-BE49-F238E27FC236}">
                <a16:creationId xmlns:a16="http://schemas.microsoft.com/office/drawing/2014/main" id="{48138641-60FA-3148-A40D-84043C70456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142000" y="2087984"/>
            <a:ext cx="4860000" cy="569803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CDC99A88-AC7F-7646-A5BC-14E7D31DF4EF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77C491C7-ADE1-0F4C-A544-78BC42434B3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7A827882-FBCE-E440-9ACB-D46F0BF6BF79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A09B1117-7E5F-5749-8D6E-FCF82E5CA2C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08196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ycka till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F66BA5A-D573-4D43-B894-E3EB4F4F67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599081" y="2087217"/>
            <a:ext cx="3945835" cy="675861"/>
          </a:xfrm>
        </p:spPr>
        <p:txBody>
          <a:bodyPr tIns="36000" anchor="ctr" anchorCtr="0">
            <a:noAutofit/>
          </a:bodyPr>
          <a:lstStyle>
            <a:lvl1pPr algn="ctr">
              <a:lnSpc>
                <a:spcPts val="5760"/>
              </a:lnSpc>
              <a:defRPr sz="48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Lycka till!</a:t>
            </a:r>
            <a:endParaRPr lang="en-US" dirty="0"/>
          </a:p>
        </p:txBody>
      </p:sp>
      <p:cxnSp>
        <p:nvCxnSpPr>
          <p:cNvPr id="11" name="Rak 10">
            <a:extLst>
              <a:ext uri="{FF2B5EF4-FFF2-40B4-BE49-F238E27FC236}">
                <a16:creationId xmlns:a16="http://schemas.microsoft.com/office/drawing/2014/main" id="{CCD9F12B-CBE0-8945-B16D-93FB20135CF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Bild 11">
            <a:extLst>
              <a:ext uri="{FF2B5EF4-FFF2-40B4-BE49-F238E27FC236}">
                <a16:creationId xmlns:a16="http://schemas.microsoft.com/office/drawing/2014/main" id="{750D49A2-AE79-A34E-90A2-CF4B17D36C1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4A298216-13FC-284B-B207-A3B57D120057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1BA8CEB2-6F7C-334C-B67F-DE1599119E0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631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7D791082-3D1D-2F4B-A02B-091FA1C51473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92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Bild 3">
            <a:extLst>
              <a:ext uri="{FF2B5EF4-FFF2-40B4-BE49-F238E27FC236}">
                <a16:creationId xmlns:a16="http://schemas.microsoft.com/office/drawing/2014/main" id="{5B18B57D-5701-364F-98ED-9299F9735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998" y="2160000"/>
            <a:ext cx="450000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2234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logotyp och ur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>
            <a:extLst>
              <a:ext uri="{FF2B5EF4-FFF2-40B4-BE49-F238E27FC236}">
                <a16:creationId xmlns:a16="http://schemas.microsoft.com/office/drawing/2014/main" id="{5B18B57D-5701-364F-98ED-9299F9735D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21998" y="2160000"/>
            <a:ext cx="4500000" cy="900000"/>
          </a:xfrm>
          <a:prstGeom prst="rect">
            <a:avLst/>
          </a:prstGeom>
        </p:spPr>
      </p:pic>
      <p:pic>
        <p:nvPicPr>
          <p:cNvPr id="5" name="Bild 4">
            <a:extLst>
              <a:ext uri="{FF2B5EF4-FFF2-40B4-BE49-F238E27FC236}">
                <a16:creationId xmlns:a16="http://schemas.microsoft.com/office/drawing/2014/main" id="{887B098C-A568-B741-BD2B-631619CF8B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pic>
        <p:nvPicPr>
          <p:cNvPr id="6" name="Bild 5">
            <a:extLst>
              <a:ext uri="{FF2B5EF4-FFF2-40B4-BE49-F238E27FC236}">
                <a16:creationId xmlns:a16="http://schemas.microsoft.com/office/drawing/2014/main" id="{ED923373-E272-2A4D-B024-C0A6FBF28F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22000" y="2034105"/>
            <a:ext cx="4500000" cy="900000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D5B01659-973C-C343-92C1-E1FC6809AE88}"/>
              </a:ext>
            </a:extLst>
          </p:cNvPr>
          <p:cNvSpPr/>
          <p:nvPr userDrawn="1"/>
        </p:nvSpPr>
        <p:spPr>
          <a:xfrm>
            <a:off x="0" y="4752001"/>
            <a:ext cx="9144000" cy="391499"/>
          </a:xfrm>
          <a:prstGeom prst="rect">
            <a:avLst/>
          </a:prstGeom>
          <a:solidFill>
            <a:srgbClr val="69285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DA7749A0-8A76-124A-BECC-BB715812F8F7}"/>
              </a:ext>
            </a:extLst>
          </p:cNvPr>
          <p:cNvSpPr txBox="1"/>
          <p:nvPr userDrawn="1"/>
        </p:nvSpPr>
        <p:spPr>
          <a:xfrm>
            <a:off x="3493601" y="4786196"/>
            <a:ext cx="21915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www.skolverket.se</a:t>
            </a:r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92A9792B-AD6C-CB49-9422-4722878A15AF}"/>
              </a:ext>
            </a:extLst>
          </p:cNvPr>
          <p:cNvSpPr txBox="1"/>
          <p:nvPr userDrawn="1"/>
        </p:nvSpPr>
        <p:spPr>
          <a:xfrm>
            <a:off x="7695370" y="4784400"/>
            <a:ext cx="1003852" cy="338554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algn="r"/>
            <a:r>
              <a:rPr lang="sv-SE" sz="1600" b="1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6147833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webb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cxnSp>
        <p:nvCxnSpPr>
          <p:cNvPr id="11" name="Rak 10">
            <a:extLst>
              <a:ext uri="{FF2B5EF4-FFF2-40B4-BE49-F238E27FC236}">
                <a16:creationId xmlns:a16="http://schemas.microsoft.com/office/drawing/2014/main" id="{CDC99A88-AC7F-7646-A5BC-14E7D31DF4EF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ruta 12">
            <a:extLst>
              <a:ext uri="{FF2B5EF4-FFF2-40B4-BE49-F238E27FC236}">
                <a16:creationId xmlns:a16="http://schemas.microsoft.com/office/drawing/2014/main" id="{7A827882-FBCE-E440-9ACB-D46F0BF6BF79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Rak 13">
            <a:extLst>
              <a:ext uri="{FF2B5EF4-FFF2-40B4-BE49-F238E27FC236}">
                <a16:creationId xmlns:a16="http://schemas.microsoft.com/office/drawing/2014/main" id="{A09B1117-7E5F-5749-8D6E-FCF82E5CA2C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Bild 7">
            <a:extLst>
              <a:ext uri="{FF2B5EF4-FFF2-40B4-BE49-F238E27FC236}">
                <a16:creationId xmlns:a16="http://schemas.microsoft.com/office/drawing/2014/main" id="{69FBE1AE-859E-9941-8E96-AC1106DB63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4"/>
            <a:ext cx="792000" cy="172173"/>
          </a:xfrm>
          <a:prstGeom prst="rect">
            <a:avLst/>
          </a:prstGeom>
        </p:spPr>
      </p:pic>
      <p:sp>
        <p:nvSpPr>
          <p:cNvPr id="9" name="Platshållare för text 7">
            <a:extLst>
              <a:ext uri="{FF2B5EF4-FFF2-40B4-BE49-F238E27FC236}">
                <a16:creationId xmlns:a16="http://schemas.microsoft.com/office/drawing/2014/main" id="{D8C609E1-28B2-034A-A38F-57D6FF6EC22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150749" y="2083182"/>
            <a:ext cx="4842503" cy="567794"/>
          </a:xfrm>
          <a:prstGeom prst="roundRect">
            <a:avLst>
              <a:gd name="adj" fmla="val 33829"/>
            </a:avLst>
          </a:prstGeom>
          <a:solidFill>
            <a:schemeClr val="accent1"/>
          </a:solidFill>
        </p:spPr>
        <p:txBody>
          <a:bodyPr wrap="none" lIns="180000" tIns="125999" rIns="180000" bIns="61200" anchor="ctr" anchorCtr="0">
            <a:spAutoFit/>
          </a:bodyPr>
          <a:lstStyle>
            <a:lvl1pPr marL="0" indent="0" algn="ctr">
              <a:spcBef>
                <a:spcPts val="600"/>
              </a:spcBef>
              <a:buNone/>
              <a:defRPr sz="2600" b="1" spc="20" baseline="0">
                <a:solidFill>
                  <a:schemeClr val="bg1"/>
                </a:solidFill>
              </a:defRPr>
            </a:lvl1pPr>
          </a:lstStyle>
          <a:p>
            <a:r>
              <a:rPr lang="sv-SE" dirty="0" err="1"/>
              <a:t>larportalen.skolverket.se</a:t>
            </a:r>
            <a:r>
              <a:rPr lang="sv-SE"/>
              <a:t>  &gt;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997528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r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 9">
            <a:extLst>
              <a:ext uri="{FF2B5EF4-FFF2-40B4-BE49-F238E27FC236}">
                <a16:creationId xmlns:a16="http://schemas.microsoft.com/office/drawing/2014/main" id="{05409978-B5DC-7D41-BD5B-1679928C64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1"/>
            <a:ext cx="9144001" cy="475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FFDDAD-3400-C84D-B888-D26B47662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92000" y="1685139"/>
            <a:ext cx="5760000" cy="1413822"/>
          </a:xfrm>
          <a:solidFill>
            <a:schemeClr val="bg1"/>
          </a:solidFill>
        </p:spPr>
        <p:txBody>
          <a:bodyPr vert="horz" lIns="360000" tIns="360000" rIns="360000" bIns="360000" anchor="ctr" anchorCtr="0">
            <a:spAutoFit/>
          </a:bodyPr>
          <a:lstStyle>
            <a:lvl1pPr algn="ctr">
              <a:lnSpc>
                <a:spcPts val="2800"/>
              </a:lnSpc>
              <a:defRPr sz="20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Plats för en kortare text, exempelvis en ingress eller en kortare faktatext.</a:t>
            </a:r>
            <a:endParaRPr lang="en-US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03F61561-DEAD-4348-902F-BC0BDB4F2F44}"/>
              </a:ext>
            </a:extLst>
          </p:cNvPr>
          <p:cNvCxnSpPr/>
          <p:nvPr userDrawn="1"/>
        </p:nvCxnSpPr>
        <p:spPr>
          <a:xfrm>
            <a:off x="0" y="475200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 22">
            <a:extLst>
              <a:ext uri="{FF2B5EF4-FFF2-40B4-BE49-F238E27FC236}">
                <a16:creationId xmlns:a16="http://schemas.microsoft.com/office/drawing/2014/main" id="{DF76F9A7-34BE-384C-996A-6462BF536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6B10D6D-BAE4-F142-AFCB-C4CD7AC63DA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D7C7A2B9-218D-E54B-87DD-476BF2D26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1145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korativ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 7">
            <a:extLst>
              <a:ext uri="{FF2B5EF4-FFF2-40B4-BE49-F238E27FC236}">
                <a16:creationId xmlns:a16="http://schemas.microsoft.com/office/drawing/2014/main" id="{C01091D3-4D60-EB46-97FE-65D73D14CF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237" b="7603"/>
          <a:stretch/>
        </p:blipFill>
        <p:spPr>
          <a:xfrm>
            <a:off x="-1" y="0"/>
            <a:ext cx="9144001" cy="4752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4FFDDAD-3400-C84D-B888-D26B476624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5999" y="1644900"/>
            <a:ext cx="4572000" cy="1512000"/>
          </a:xfrm>
          <a:solidFill>
            <a:schemeClr val="bg1"/>
          </a:solidFill>
        </p:spPr>
        <p:txBody>
          <a:bodyPr vert="horz" wrap="square" lIns="144000" tIns="360000" rIns="144000" bIns="360000" anchor="ctr" anchorCtr="0">
            <a:spAutoFit/>
          </a:bodyPr>
          <a:lstStyle>
            <a:lvl1pPr algn="ctr">
              <a:lnSpc>
                <a:spcPts val="3000"/>
              </a:lnSpc>
              <a:defRPr sz="2500" b="1" i="0">
                <a:solidFill>
                  <a:srgbClr val="6928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 dirty="0"/>
              <a:t>En dekorativ sida med plats</a:t>
            </a:r>
            <a:br>
              <a:rPr lang="sv-SE" dirty="0"/>
            </a:br>
            <a:r>
              <a:rPr lang="sv-SE" dirty="0"/>
              <a:t>för frågeställning.</a:t>
            </a:r>
            <a:endParaRPr lang="en-US" dirty="0"/>
          </a:p>
        </p:txBody>
      </p:sp>
      <p:cxnSp>
        <p:nvCxnSpPr>
          <p:cNvPr id="7" name="Rak 6">
            <a:extLst>
              <a:ext uri="{FF2B5EF4-FFF2-40B4-BE49-F238E27FC236}">
                <a16:creationId xmlns:a16="http://schemas.microsoft.com/office/drawing/2014/main" id="{03F61561-DEAD-4348-902F-BC0BDB4F2F44}"/>
              </a:ext>
            </a:extLst>
          </p:cNvPr>
          <p:cNvCxnSpPr/>
          <p:nvPr userDrawn="1"/>
        </p:nvCxnSpPr>
        <p:spPr>
          <a:xfrm>
            <a:off x="0" y="4752000"/>
            <a:ext cx="9144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 22">
            <a:extLst>
              <a:ext uri="{FF2B5EF4-FFF2-40B4-BE49-F238E27FC236}">
                <a16:creationId xmlns:a16="http://schemas.microsoft.com/office/drawing/2014/main" id="{DF76F9A7-34BE-384C-996A-6462BF53612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C6B10D6D-BAE4-F142-AFCB-C4CD7AC63DA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Rak 24">
            <a:extLst>
              <a:ext uri="{FF2B5EF4-FFF2-40B4-BE49-F238E27FC236}">
                <a16:creationId xmlns:a16="http://schemas.microsoft.com/office/drawing/2014/main" id="{D7C7A2B9-218D-E54B-87DD-476BF2D267FC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latshållare för bild 11">
            <a:extLst>
              <a:ext uri="{FF2B5EF4-FFF2-40B4-BE49-F238E27FC236}">
                <a16:creationId xmlns:a16="http://schemas.microsoft.com/office/drawing/2014/main" id="{2A49CAD3-2D5E-0D4E-B610-A3F2DC9EA2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54513" y="1425575"/>
            <a:ext cx="461962" cy="461963"/>
          </a:xfrm>
        </p:spPr>
        <p:txBody>
          <a:bodyPr>
            <a:normAutofit/>
          </a:bodyPr>
          <a:lstStyle>
            <a:lvl1pPr marL="0" indent="0">
              <a:lnSpc>
                <a:spcPts val="600"/>
              </a:lnSpc>
              <a:defRPr sz="400"/>
            </a:lvl1pPr>
          </a:lstStyle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58039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00000" y="468000"/>
            <a:ext cx="4915350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och</a:t>
            </a:r>
            <a:br>
              <a:rPr lang="sv-SE" dirty="0"/>
            </a:br>
            <a:r>
              <a:rPr lang="sv-SE" dirty="0"/>
              <a:t>bild till vänster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000" y="1692000"/>
            <a:ext cx="4915350" cy="2838055"/>
          </a:xfrm>
        </p:spPr>
        <p:txBody>
          <a:bodyPr lIns="0"/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8" name="Rak 7">
            <a:extLst>
              <a:ext uri="{FF2B5EF4-FFF2-40B4-BE49-F238E27FC236}">
                <a16:creationId xmlns:a16="http://schemas.microsoft.com/office/drawing/2014/main" id="{00582FD6-4266-BC41-A25E-92DAF757DCE0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 9">
            <a:extLst>
              <a:ext uri="{FF2B5EF4-FFF2-40B4-BE49-F238E27FC236}">
                <a16:creationId xmlns:a16="http://schemas.microsoft.com/office/drawing/2014/main" id="{975777C9-1ED7-ED44-92C8-59F4C645D5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EF4ED9D-7D2D-3F46-9F02-492AA0C13B5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Rak 11">
            <a:extLst>
              <a:ext uri="{FF2B5EF4-FFF2-40B4-BE49-F238E27FC236}">
                <a16:creationId xmlns:a16="http://schemas.microsoft.com/office/drawing/2014/main" id="{433DC223-206A-7247-8EE2-3C8674410D77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A229A1A-A7C2-9E41-90EE-8A016CFA8B87}"/>
              </a:ext>
            </a:extLst>
          </p:cNvPr>
          <p:cNvSpPr>
            <a:spLocks noGrp="1"/>
          </p:cNvSpPr>
          <p:nvPr userDrawn="1">
            <p:ph type="pic" sz="quarter" idx="10"/>
          </p:nvPr>
        </p:nvSpPr>
        <p:spPr>
          <a:xfrm>
            <a:off x="0" y="0"/>
            <a:ext cx="3238500" cy="4751388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6046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foto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4915350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och</a:t>
            </a:r>
            <a:br>
              <a:rPr lang="sv-SE" dirty="0"/>
            </a:br>
            <a:r>
              <a:rPr lang="sv-SE" dirty="0"/>
              <a:t>bild till höger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92000"/>
            <a:ext cx="4915350" cy="2838055"/>
          </a:xfrm>
        </p:spPr>
        <p:txBody>
          <a:bodyPr lIns="0"/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14" name="Platshållare för bild 13">
            <a:extLst>
              <a:ext uri="{FF2B5EF4-FFF2-40B4-BE49-F238E27FC236}">
                <a16:creationId xmlns:a16="http://schemas.microsoft.com/office/drawing/2014/main" id="{9A229A1A-A7C2-9E41-90EE-8A016CFA8B8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92053" y="0"/>
            <a:ext cx="3238500" cy="4751388"/>
          </a:xfrm>
        </p:spPr>
        <p:txBody>
          <a:bodyPr/>
          <a:lstStyle/>
          <a:p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077633AE-470C-6347-89D8-B047CA5AE12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14">
            <a:extLst>
              <a:ext uri="{FF2B5EF4-FFF2-40B4-BE49-F238E27FC236}">
                <a16:creationId xmlns:a16="http://schemas.microsoft.com/office/drawing/2014/main" id="{37B47E7C-88C6-DD4A-A525-9F9C849E9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C295E63-D0D6-E245-B555-22FA3C63CFA5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7DE96F93-7419-0F48-A1C7-CD1C8994C400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73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nehåll i 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7909518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i två spalter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92000"/>
            <a:ext cx="7909518" cy="2838055"/>
          </a:xfrm>
        </p:spPr>
        <p:txBody>
          <a:bodyPr lIns="0" numCol="2" spcCol="432000">
            <a:noAutofit/>
          </a:bodyPr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94B301F5-5A61-4D46-AF70-0F529A180DED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>
            <a:extLst>
              <a:ext uri="{FF2B5EF4-FFF2-40B4-BE49-F238E27FC236}">
                <a16:creationId xmlns:a16="http://schemas.microsoft.com/office/drawing/2014/main" id="{6D948AE6-8146-9D46-A341-500FB4EECB4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081B4B6B-E6FD-B441-9B37-8E6853F3450B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A5F0DAC9-B6DE-3A41-8F3D-135A7BD9D37E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68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11890" y="468000"/>
            <a:ext cx="7120219" cy="923772"/>
          </a:xfrm>
        </p:spPr>
        <p:txBody>
          <a:bodyPr wrap="square" lIns="0" anchor="t" anchorCtr="0">
            <a:noAutofit/>
          </a:bodyPr>
          <a:lstStyle>
            <a:lvl1pPr algn="ctr">
              <a:defRPr/>
            </a:lvl1pPr>
          </a:lstStyle>
          <a:p>
            <a:r>
              <a:rPr lang="sv-SE" dirty="0"/>
              <a:t>Sida med plats för rubrik och grafik</a:t>
            </a:r>
            <a:endParaRPr lang="en-US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889965E2-1FC4-8D4B-95FB-74E9CE5880A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1011890" y="1882588"/>
            <a:ext cx="7120219" cy="2427007"/>
          </a:xfrm>
        </p:spPr>
        <p:txBody>
          <a:bodyPr/>
          <a:lstStyle/>
          <a:p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7154107-3C32-3549-955E-5D2154AD617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14">
            <a:extLst>
              <a:ext uri="{FF2B5EF4-FFF2-40B4-BE49-F238E27FC236}">
                <a16:creationId xmlns:a16="http://schemas.microsoft.com/office/drawing/2014/main" id="{108DBF63-7A15-3145-A96C-B0279E9C04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7935420-1199-5C45-AE19-6BA8A0567F9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234C6C75-731E-D14C-A6EA-E42DCE4B4B90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87094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 och diagram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000" y="468000"/>
            <a:ext cx="4915350" cy="923772"/>
          </a:xfrm>
        </p:spPr>
        <p:txBody>
          <a:bodyPr wrap="square" lIns="0" anchor="t" anchorCtr="0">
            <a:noAutofit/>
          </a:bodyPr>
          <a:lstStyle/>
          <a:p>
            <a:r>
              <a:rPr lang="sv-SE" dirty="0"/>
              <a:t>Sida med text och</a:t>
            </a:r>
            <a:br>
              <a:rPr lang="sv-SE" dirty="0"/>
            </a:br>
            <a:r>
              <a:rPr lang="sv-SE" dirty="0"/>
              <a:t>diagram till höger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92000"/>
            <a:ext cx="4915350" cy="2838055"/>
          </a:xfrm>
        </p:spPr>
        <p:txBody>
          <a:bodyPr lIns="0"/>
          <a:lstStyle/>
          <a:p>
            <a:pPr lvl="0"/>
            <a:r>
              <a:rPr lang="sv-SE" dirty="0"/>
              <a:t>Redigera format för bakgrundstext
Nivå två
Nivå tre
Nivå fyra
Nivå fem</a:t>
            </a:r>
            <a:endParaRPr lang="en-US" dirty="0"/>
          </a:p>
        </p:txBody>
      </p:sp>
      <p:sp>
        <p:nvSpPr>
          <p:cNvPr id="5" name="Platshållare för diagram 4">
            <a:extLst>
              <a:ext uri="{FF2B5EF4-FFF2-40B4-BE49-F238E27FC236}">
                <a16:creationId xmlns:a16="http://schemas.microsoft.com/office/drawing/2014/main" id="{581800F1-247E-0C41-A2DC-FBC77FA52400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5829300" y="468313"/>
            <a:ext cx="2944813" cy="4062412"/>
          </a:xfrm>
        </p:spPr>
        <p:txBody>
          <a:bodyPr/>
          <a:lstStyle/>
          <a:p>
            <a:endParaRPr lang="sv-SE" dirty="0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1EA60F9A-E310-D449-9EC2-F04A56332A82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Bild 14">
            <a:extLst>
              <a:ext uri="{FF2B5EF4-FFF2-40B4-BE49-F238E27FC236}">
                <a16:creationId xmlns:a16="http://schemas.microsoft.com/office/drawing/2014/main" id="{A6C8251A-F561-194B-9421-75CB748A1C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54F084D9-DE28-4742-8AB3-33BA2D53264F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Rak 16">
            <a:extLst>
              <a:ext uri="{FF2B5EF4-FFF2-40B4-BE49-F238E27FC236}">
                <a16:creationId xmlns:a16="http://schemas.microsoft.com/office/drawing/2014/main" id="{B44186E4-3605-244A-80D0-A90E093C1EF2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805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0AD6EE2D-E686-AC42-AFD5-BC84608F62C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751388"/>
          </a:xfrm>
        </p:spPr>
        <p:txBody>
          <a:bodyPr/>
          <a:lstStyle/>
          <a:p>
            <a:endParaRPr lang="sv-SE"/>
          </a:p>
        </p:txBody>
      </p:sp>
      <p:cxnSp>
        <p:nvCxnSpPr>
          <p:cNvPr id="13" name="Rak 12">
            <a:extLst>
              <a:ext uri="{FF2B5EF4-FFF2-40B4-BE49-F238E27FC236}">
                <a16:creationId xmlns:a16="http://schemas.microsoft.com/office/drawing/2014/main" id="{7BA7270F-CCEE-3D4D-89F4-B38712D6F5A7}"/>
              </a:ext>
            </a:extLst>
          </p:cNvPr>
          <p:cNvCxnSpPr/>
          <p:nvPr userDrawn="1"/>
        </p:nvCxnSpPr>
        <p:spPr>
          <a:xfrm>
            <a:off x="-6724" y="4752000"/>
            <a:ext cx="91476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 13">
            <a:extLst>
              <a:ext uri="{FF2B5EF4-FFF2-40B4-BE49-F238E27FC236}">
                <a16:creationId xmlns:a16="http://schemas.microsoft.com/office/drawing/2014/main" id="{743D36E3-E6FE-FF40-B859-A5F3CC57D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73364" y="4874933"/>
            <a:ext cx="792000" cy="172175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80CF881C-E302-F34F-9C36-9C007FEBE064}"/>
              </a:ext>
            </a:extLst>
          </p:cNvPr>
          <p:cNvSpPr txBox="1"/>
          <p:nvPr userDrawn="1"/>
        </p:nvSpPr>
        <p:spPr>
          <a:xfrm>
            <a:off x="4816240" y="4902366"/>
            <a:ext cx="454393" cy="13140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Sida </a:t>
            </a:r>
            <a:fld id="{AD0127C6-9469-C446-BCA0-17521D814E32}" type="slidenum">
              <a:rPr lang="sv-SE" sz="800" smtClean="0"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sv-SE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Rak 15">
            <a:extLst>
              <a:ext uri="{FF2B5EF4-FFF2-40B4-BE49-F238E27FC236}">
                <a16:creationId xmlns:a16="http://schemas.microsoft.com/office/drawing/2014/main" id="{DD06647E-2A06-9D4A-8B3F-F379238BDF44}"/>
              </a:ext>
            </a:extLst>
          </p:cNvPr>
          <p:cNvCxnSpPr>
            <a:cxnSpLocks/>
          </p:cNvCxnSpPr>
          <p:nvPr userDrawn="1"/>
        </p:nvCxnSpPr>
        <p:spPr>
          <a:xfrm flipV="1">
            <a:off x="4735709" y="4893222"/>
            <a:ext cx="0" cy="1314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061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0"/>
            <a:r>
              <a:rPr lang="sv-SE" dirty="0"/>
              <a:t>Nivå två</a:t>
            </a:r>
          </a:p>
          <a:p>
            <a:pPr lvl="1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1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144846-BD40-1B44-B89F-0931D24C3CCC}" type="datetime1">
              <a:rPr lang="sv-SE" smtClean="0"/>
              <a:t>2022-11-18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33A40-8403-C44B-9D92-7664A8C6D78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0988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82" r:id="rId3"/>
    <p:sldLayoutId id="2147483662" r:id="rId4"/>
    <p:sldLayoutId id="2147483673" r:id="rId5"/>
    <p:sldLayoutId id="2147483676" r:id="rId6"/>
    <p:sldLayoutId id="2147483674" r:id="rId7"/>
    <p:sldLayoutId id="2147483675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3" r:id="rId14"/>
  </p:sldLayoutIdLst>
  <p:hf hdr="0" ftr="0" dt="0"/>
  <p:txStyles>
    <p:titleStyle>
      <a:lvl1pPr algn="l" defTabSz="685800" rtl="0" eaLnBrk="1" latinLnBrk="0" hangingPunct="1">
        <a:lnSpc>
          <a:spcPts val="3800"/>
        </a:lnSpc>
        <a:spcBef>
          <a:spcPct val="0"/>
        </a:spcBef>
        <a:buNone/>
        <a:defRPr sz="3200" b="1" i="0" kern="1200">
          <a:solidFill>
            <a:srgbClr val="69285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44000" indent="-144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SzPct val="130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SzPct val="100000"/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SzPct val="100000"/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180000" algn="l" defTabSz="685800" rtl="0" eaLnBrk="1" latinLnBrk="0" hangingPunct="1">
        <a:lnSpc>
          <a:spcPts val="2000"/>
        </a:lnSpc>
        <a:spcBef>
          <a:spcPts val="1000"/>
        </a:spcBef>
        <a:buClr>
          <a:srgbClr val="F59C00"/>
        </a:buClr>
        <a:buFont typeface="Systemtypsnitt"/>
        <a:buChar char="–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spsm.se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sameskolstyrelsen.se/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skolverket.se/" TargetMode="Externa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www.skolverket.se/" TargetMode="External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hyperlink" Target="https://www.skolinspektionen.se/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skolinspektionen.s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https://spsm.se/" TargetMode="Externa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1C330851-DBD0-734F-A339-64151CC6C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4950" y="1472342"/>
            <a:ext cx="6134100" cy="1479943"/>
          </a:xfrm>
        </p:spPr>
        <p:txBody>
          <a:bodyPr/>
          <a:lstStyle/>
          <a:p>
            <a:r>
              <a:rPr lang="sv-SE" dirty="0"/>
              <a:t>De fem skolmyndigheterna</a:t>
            </a:r>
          </a:p>
        </p:txBody>
      </p:sp>
    </p:spTree>
    <p:extLst>
      <p:ext uri="{BB962C8B-B14F-4D97-AF65-F5344CB8AC3E}">
        <p14:creationId xmlns:p14="http://schemas.microsoft.com/office/powerpoint/2010/main" val="392857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F9CC3408-6AB0-4E9D-A83B-02BEC3F580C6}"/>
              </a:ext>
            </a:extLst>
          </p:cNvPr>
          <p:cNvSpPr/>
          <p:nvPr/>
        </p:nvSpPr>
        <p:spPr>
          <a:xfrm>
            <a:off x="2220332" y="1749846"/>
            <a:ext cx="4857293" cy="13021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Platshållare för text 5">
            <a:hlinkClick r:id="rId3"/>
            <a:extLst>
              <a:ext uri="{FF2B5EF4-FFF2-40B4-BE49-F238E27FC236}">
                <a16:creationId xmlns:a16="http://schemas.microsoft.com/office/drawing/2014/main" id="{124DA6DE-B03D-4B15-2658-22C9E75065E1}"/>
              </a:ext>
            </a:extLst>
          </p:cNvPr>
          <p:cNvSpPr txBox="1">
            <a:spLocks/>
          </p:cNvSpPr>
          <p:nvPr/>
        </p:nvSpPr>
        <p:spPr>
          <a:xfrm>
            <a:off x="3395750" y="3792763"/>
            <a:ext cx="1823513" cy="567873"/>
          </a:xfrm>
          <a:prstGeom prst="roundRect">
            <a:avLst>
              <a:gd name="adj" fmla="val 33829"/>
            </a:avLst>
          </a:prstGeom>
          <a:solidFill>
            <a:srgbClr val="692859"/>
          </a:solidFill>
        </p:spPr>
        <p:txBody>
          <a:bodyPr vert="horz" wrap="none" lIns="180000" tIns="125999" rIns="180000" bIns="6120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ts val="2000"/>
              </a:lnSpc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600" b="1" kern="1200" spc="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B1451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lang="sv-SE" dirty="0" err="1">
                <a:solidFill>
                  <a:schemeClr val="bg2"/>
                </a:solidFill>
              </a:rPr>
              <a:t>skolfi</a:t>
            </a:r>
            <a:r>
              <a:rPr kumimoji="0" lang="sv-SE" sz="2600" i="0" strike="noStrike" kern="1200" cap="none" spc="2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.se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8F6380E-37FE-6517-6B27-433516D4B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0089" y="1917709"/>
            <a:ext cx="2794952" cy="1046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021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Skolforskningsinstitutet,</a:t>
            </a:r>
            <a:br>
              <a:rPr lang="sv-SE" dirty="0"/>
            </a:br>
            <a:r>
              <a:rPr lang="sv-SE" dirty="0"/>
              <a:t>SKOLFI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00" y="1859772"/>
            <a:ext cx="4764400" cy="3610300"/>
          </a:xfrm>
        </p:spPr>
        <p:txBody>
          <a:bodyPr numCol="1"/>
          <a:lstStyle/>
          <a:p>
            <a:r>
              <a:rPr lang="sv-SE" sz="1400" dirty="0"/>
              <a:t>S</a:t>
            </a:r>
            <a:r>
              <a:rPr lang="sv-SE" sz="1400" dirty="0">
                <a:effectLst/>
                <a:ea typeface="Times New Roman" panose="02020603050405020304" pitchFamily="18" charset="0"/>
              </a:rPr>
              <a:t>ammanställer och sprider forskningsresultat.</a:t>
            </a:r>
          </a:p>
          <a:p>
            <a:r>
              <a:rPr lang="sv-SE" sz="1400" dirty="0">
                <a:ea typeface="Times New Roman" panose="02020603050405020304" pitchFamily="18" charset="0"/>
              </a:rPr>
              <a:t>F</a:t>
            </a:r>
            <a:r>
              <a:rPr lang="sv-SE" sz="1400" dirty="0">
                <a:effectLst/>
                <a:ea typeface="Times New Roman" panose="02020603050405020304" pitchFamily="18" charset="0"/>
              </a:rPr>
              <a:t>ördelar forskningsbidrag för praktiknära forskning. </a:t>
            </a:r>
          </a:p>
          <a:p>
            <a:r>
              <a:rPr lang="sv-SE" sz="1400" dirty="0">
                <a:ea typeface="Times New Roman" panose="02020603050405020304" pitchFamily="18" charset="0"/>
              </a:rPr>
              <a:t>Har en skolforskningsnämnd och ett vetenskapligt råd.</a:t>
            </a:r>
          </a:p>
          <a:p>
            <a:r>
              <a:rPr lang="sv-SE" sz="1400" dirty="0">
                <a:ea typeface="Times New Roman" panose="02020603050405020304" pitchFamily="18" charset="0"/>
              </a:rPr>
              <a:t>I</a:t>
            </a:r>
            <a:r>
              <a:rPr lang="sv-SE" sz="1400" dirty="0">
                <a:effectLst/>
                <a:ea typeface="Times New Roman" panose="02020603050405020304" pitchFamily="18" charset="0"/>
              </a:rPr>
              <a:t>dentifierar områden inom skolväsendet där relevant praktiknära forskning saknas.</a:t>
            </a:r>
          </a:p>
          <a:p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A67F3D03-1CEF-4B2F-A236-829BF0A24EF6}"/>
              </a:ext>
            </a:extLst>
          </p:cNvPr>
          <p:cNvSpPr/>
          <p:nvPr/>
        </p:nvSpPr>
        <p:spPr>
          <a:xfrm>
            <a:off x="5762847" y="0"/>
            <a:ext cx="3381153" cy="476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959CE9A-6203-4F3F-BDCB-31CF4D45218E}"/>
              </a:ext>
            </a:extLst>
          </p:cNvPr>
          <p:cNvSpPr txBox="1"/>
          <p:nvPr/>
        </p:nvSpPr>
        <p:spPr>
          <a:xfrm>
            <a:off x="6080539" y="1195829"/>
            <a:ext cx="2347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Uppdrag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Verka för att undervisningen i förskolan och skolan bedrivs på vetenskaplig grund.</a:t>
            </a:r>
          </a:p>
        </p:txBody>
      </p:sp>
    </p:spTree>
    <p:extLst>
      <p:ext uri="{BB962C8B-B14F-4D97-AF65-F5344CB8AC3E}">
        <p14:creationId xmlns:p14="http://schemas.microsoft.com/office/powerpoint/2010/main" val="4189011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86F45E1F-1423-4FB1-BCF1-013DA6271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5203" y="654722"/>
            <a:ext cx="4613593" cy="2595644"/>
          </a:xfrm>
          <a:prstGeom prst="rect">
            <a:avLst/>
          </a:prstGeom>
        </p:spPr>
      </p:pic>
      <p:sp>
        <p:nvSpPr>
          <p:cNvPr id="2" name="Platshållare för text 5">
            <a:hlinkClick r:id="rId2"/>
            <a:extLst>
              <a:ext uri="{FF2B5EF4-FFF2-40B4-BE49-F238E27FC236}">
                <a16:creationId xmlns:a16="http://schemas.microsoft.com/office/drawing/2014/main" id="{0D59C911-9BC2-8F4F-7EB7-0E8275C031CA}"/>
              </a:ext>
            </a:extLst>
          </p:cNvPr>
          <p:cNvSpPr txBox="1">
            <a:spLocks/>
          </p:cNvSpPr>
          <p:nvPr/>
        </p:nvSpPr>
        <p:spPr>
          <a:xfrm>
            <a:off x="2599939" y="3846040"/>
            <a:ext cx="3944125" cy="567873"/>
          </a:xfrm>
          <a:prstGeom prst="roundRect">
            <a:avLst>
              <a:gd name="adj" fmla="val 33829"/>
            </a:avLst>
          </a:prstGeom>
          <a:solidFill>
            <a:srgbClr val="692859"/>
          </a:solidFill>
        </p:spPr>
        <p:txBody>
          <a:bodyPr vert="horz" wrap="none" lIns="180000" tIns="125999" rIns="180000" bIns="6120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ts val="2000"/>
              </a:lnSpc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600" b="1" kern="1200" spc="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B1451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6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sameskolstyrelsen.se</a:t>
            </a:r>
          </a:p>
        </p:txBody>
      </p:sp>
    </p:spTree>
    <p:extLst>
      <p:ext uri="{BB962C8B-B14F-4D97-AF65-F5344CB8AC3E}">
        <p14:creationId xmlns:p14="http://schemas.microsoft.com/office/powerpoint/2010/main" val="15708975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Sameskolstyrelsen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00" y="1195829"/>
            <a:ext cx="4993000" cy="3610300"/>
          </a:xfrm>
        </p:spPr>
        <p:txBody>
          <a:bodyPr numCol="1"/>
          <a:lstStyle/>
          <a:p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18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BFF038BB-DE2C-4CAE-9C1F-F8CA708844CD}"/>
              </a:ext>
            </a:extLst>
          </p:cNvPr>
          <p:cNvSpPr/>
          <p:nvPr/>
        </p:nvSpPr>
        <p:spPr>
          <a:xfrm>
            <a:off x="5762847" y="0"/>
            <a:ext cx="3381153" cy="476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264CD9F-1082-4850-AF1F-A00636482BC2}"/>
              </a:ext>
            </a:extLst>
          </p:cNvPr>
          <p:cNvSpPr txBox="1"/>
          <p:nvPr/>
        </p:nvSpPr>
        <p:spPr>
          <a:xfrm>
            <a:off x="6033296" y="1130582"/>
            <a:ext cx="26935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Uppdrag </a:t>
            </a:r>
          </a:p>
          <a:p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Verka för att alla barn till samer får tillgång till en likvärdig utbildning med samiska undervisningsinslag av god kvalitet i en trygg miljö.</a:t>
            </a:r>
          </a:p>
        </p:txBody>
      </p:sp>
      <p:sp>
        <p:nvSpPr>
          <p:cNvPr id="5" name="Platshållare för innehåll 5">
            <a:extLst>
              <a:ext uri="{FF2B5EF4-FFF2-40B4-BE49-F238E27FC236}">
                <a16:creationId xmlns:a16="http://schemas.microsoft.com/office/drawing/2014/main" id="{9DD14A05-72BB-9BEE-287E-51EFE46BD383}"/>
              </a:ext>
            </a:extLst>
          </p:cNvPr>
          <p:cNvSpPr txBox="1">
            <a:spLocks/>
          </p:cNvSpPr>
          <p:nvPr/>
        </p:nvSpPr>
        <p:spPr>
          <a:xfrm>
            <a:off x="468000" y="1130582"/>
            <a:ext cx="4764400" cy="2621147"/>
          </a:xfrm>
          <a:prstGeom prst="rect">
            <a:avLst/>
          </a:prstGeom>
        </p:spPr>
        <p:txBody>
          <a:bodyPr vert="horz" lIns="0" tIns="45720" rIns="91440" bIns="45720" numCol="1" spcCol="432000" rtlCol="0">
            <a:noAutofit/>
          </a:bodyPr>
          <a:lstStyle>
            <a:lvl1pPr marL="144000" indent="-144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SzPct val="13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1000"/>
              </a:spcBef>
              <a:buClr>
                <a:srgbClr val="F59C00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1400" dirty="0"/>
              <a:t>Driver sameskolor och förskolor. </a:t>
            </a:r>
          </a:p>
          <a:p>
            <a:r>
              <a:rPr lang="sv-SE" sz="1400" dirty="0"/>
              <a:t>Verkar för att stärka den samiska identiteten.</a:t>
            </a:r>
          </a:p>
          <a:p>
            <a:r>
              <a:rPr lang="sv-SE" sz="1400" dirty="0"/>
              <a:t>Främjar produktion och utveckling av läromedel för samisk undervisning. </a:t>
            </a:r>
          </a:p>
          <a:p>
            <a:r>
              <a:rPr lang="sv-SE" sz="1400" dirty="0"/>
              <a:t>Erbjuder integrerad undervisning i grundskolor</a:t>
            </a:r>
          </a:p>
          <a:p>
            <a:r>
              <a:rPr lang="sv-SE" sz="1400" dirty="0"/>
              <a:t>Erbjuder fjärrundervisning till elever som har samiska som modersmål eller vill läsa det som språkval. </a:t>
            </a:r>
          </a:p>
        </p:txBody>
      </p:sp>
    </p:spTree>
    <p:extLst>
      <p:ext uri="{BB962C8B-B14F-4D97-AF65-F5344CB8AC3E}">
        <p14:creationId xmlns:p14="http://schemas.microsoft.com/office/powerpoint/2010/main" val="1527176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452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C210CF6-DAC9-58B3-FF01-3C262B14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Fem skolmyndigheter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E15640-1A6B-A817-4E01-73558F972C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sz="1600" dirty="0"/>
              <a:t>Statens skolverk(Skolverket)</a:t>
            </a:r>
          </a:p>
          <a:p>
            <a:r>
              <a:rPr lang="sv-SE" sz="1600" dirty="0"/>
              <a:t>Statens skolinspektion(Skolinspektionen)</a:t>
            </a:r>
          </a:p>
          <a:p>
            <a:r>
              <a:rPr lang="sv-SE" sz="1600" dirty="0"/>
              <a:t>Specialpedagogiska skolmyndigheten(SPSM)</a:t>
            </a:r>
          </a:p>
          <a:p>
            <a:r>
              <a:rPr lang="sv-SE" sz="1600" dirty="0"/>
              <a:t>Skolforskningsinstitutet (SKOLFI)</a:t>
            </a:r>
          </a:p>
          <a:p>
            <a:r>
              <a:rPr lang="sv-SE" sz="1600" dirty="0"/>
              <a:t>Sameskolstyrelsen </a:t>
            </a:r>
            <a:br>
              <a:rPr lang="sv-SE" sz="1600" dirty="0"/>
            </a:br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82136A27-3041-100F-B085-640F2DED1A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5985" b="598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6134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>
            <a:hlinkClick r:id="rId2"/>
            <a:extLst>
              <a:ext uri="{FF2B5EF4-FFF2-40B4-BE49-F238E27FC236}">
                <a16:creationId xmlns:a16="http://schemas.microsoft.com/office/drawing/2014/main" id="{A3BAEB03-41BE-EF6E-4469-6F79ADF51C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65828" y="1598387"/>
            <a:ext cx="4412344" cy="804767"/>
          </a:xfrm>
          <a:prstGeom prst="rect">
            <a:avLst/>
          </a:prstGeom>
        </p:spPr>
      </p:pic>
      <p:sp>
        <p:nvSpPr>
          <p:cNvPr id="8" name="Platshållare för text 5">
            <a:hlinkClick r:id="rId5"/>
            <a:extLst>
              <a:ext uri="{FF2B5EF4-FFF2-40B4-BE49-F238E27FC236}">
                <a16:creationId xmlns:a16="http://schemas.microsoft.com/office/drawing/2014/main" id="{3D75B8A9-76D3-3195-4B3E-EAD654C53025}"/>
              </a:ext>
            </a:extLst>
          </p:cNvPr>
          <p:cNvSpPr txBox="1">
            <a:spLocks/>
          </p:cNvSpPr>
          <p:nvPr/>
        </p:nvSpPr>
        <p:spPr>
          <a:xfrm>
            <a:off x="2815532" y="3819917"/>
            <a:ext cx="3873592" cy="567873"/>
          </a:xfrm>
          <a:prstGeom prst="roundRect">
            <a:avLst>
              <a:gd name="adj" fmla="val 33829"/>
            </a:avLst>
          </a:prstGeom>
          <a:solidFill>
            <a:srgbClr val="692859"/>
          </a:solidFill>
        </p:spPr>
        <p:txBody>
          <a:bodyPr vert="horz" wrap="square" lIns="180000" tIns="125999" rIns="180000" bIns="6120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ts val="2000"/>
              </a:lnSpc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600" b="1" kern="1200" spc="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B1451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6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skolverket.se</a:t>
            </a:r>
          </a:p>
        </p:txBody>
      </p:sp>
    </p:spTree>
    <p:extLst>
      <p:ext uri="{BB962C8B-B14F-4D97-AF65-F5344CB8AC3E}">
        <p14:creationId xmlns:p14="http://schemas.microsoft.com/office/powerpoint/2010/main" val="3657702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Skolverket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505" y="999885"/>
            <a:ext cx="4975870" cy="3610300"/>
          </a:xfrm>
        </p:spPr>
        <p:txBody>
          <a:bodyPr numCol="1"/>
          <a:lstStyle/>
          <a:p>
            <a:r>
              <a:rPr lang="sv-SE" sz="1400" dirty="0"/>
              <a:t>Styr och stödjer den svenska förskolan, skolan och vuxenutbildningen. </a:t>
            </a:r>
          </a:p>
          <a:p>
            <a:r>
              <a:rPr lang="sv-SE" sz="1400" dirty="0"/>
              <a:t>Sätter ramar för hur utbildningen ska bedrivas och bedömas.</a:t>
            </a:r>
          </a:p>
          <a:p>
            <a:r>
              <a:rPr lang="sv-SE" sz="1400" dirty="0"/>
              <a:t>Utvärderar skolväsendet genom fördjupade studier, analyser och tar fram statistik om förskolan och skolan. </a:t>
            </a:r>
          </a:p>
          <a:p>
            <a:r>
              <a:rPr lang="sv-SE" sz="1400" dirty="0"/>
              <a:t>Ansvarar för deltagandet i internationella studier.</a:t>
            </a:r>
          </a:p>
          <a:p>
            <a:r>
              <a:rPr lang="sv-SE" sz="1400" dirty="0"/>
              <a:t>Utfärdar legitimationer för lärare och förskollärare.</a:t>
            </a:r>
          </a:p>
          <a:p>
            <a:r>
              <a:rPr lang="sv-SE" sz="1400" dirty="0"/>
              <a:t>Administrerar och fördelar statsbidrag.</a:t>
            </a:r>
          </a:p>
          <a:p>
            <a:r>
              <a:rPr lang="sv-SE" sz="1400" dirty="0"/>
              <a:t>Lärarnas ansvarsnämnd (LAN) finns på skolverket.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9947272-A173-4663-86E8-AF8D0D31D45F}"/>
              </a:ext>
            </a:extLst>
          </p:cNvPr>
          <p:cNvSpPr/>
          <p:nvPr/>
        </p:nvSpPr>
        <p:spPr>
          <a:xfrm>
            <a:off x="5762847" y="-1"/>
            <a:ext cx="3381153" cy="47531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C6B02DFA-C655-4A68-B8A0-94BF9F502A5C}"/>
              </a:ext>
            </a:extLst>
          </p:cNvPr>
          <p:cNvSpPr txBox="1"/>
          <p:nvPr/>
        </p:nvSpPr>
        <p:spPr>
          <a:xfrm>
            <a:off x="6071191" y="1245922"/>
            <a:ext cx="26253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Uppdrag </a:t>
            </a:r>
          </a:p>
          <a:p>
            <a:r>
              <a:rPr lang="sv-SE" sz="1800" dirty="0">
                <a:latin typeface="Arial" panose="020B0604020202020204" pitchFamily="34" charset="0"/>
                <a:cs typeface="Arial" panose="020B0604020202020204" pitchFamily="34" charset="0"/>
              </a:rPr>
              <a:t>Verka för att alla barn och elever får tillgång till en likvärdig utbildning och annan verksamhet av god kvalitet i en trygg miljö.</a:t>
            </a:r>
          </a:p>
        </p:txBody>
      </p:sp>
    </p:spTree>
    <p:extLst>
      <p:ext uri="{BB962C8B-B14F-4D97-AF65-F5344CB8AC3E}">
        <p14:creationId xmlns:p14="http://schemas.microsoft.com/office/powerpoint/2010/main" val="3397130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hlinkClick r:id="rId2"/>
            <a:extLst>
              <a:ext uri="{FF2B5EF4-FFF2-40B4-BE49-F238E27FC236}">
                <a16:creationId xmlns:a16="http://schemas.microsoft.com/office/drawing/2014/main" id="{6A1A30C5-4CD4-46FA-88CF-5A17A04D7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016" y="1010545"/>
            <a:ext cx="5237800" cy="2095120"/>
          </a:xfrm>
          <a:prstGeom prst="rect">
            <a:avLst/>
          </a:prstGeom>
        </p:spPr>
      </p:pic>
      <p:sp>
        <p:nvSpPr>
          <p:cNvPr id="4" name="Platshållare för text 5">
            <a:hlinkClick r:id="rId4"/>
            <a:extLst>
              <a:ext uri="{FF2B5EF4-FFF2-40B4-BE49-F238E27FC236}">
                <a16:creationId xmlns:a16="http://schemas.microsoft.com/office/drawing/2014/main" id="{C47731BC-77C8-0160-6C31-F6B1D69646F2}"/>
              </a:ext>
            </a:extLst>
          </p:cNvPr>
          <p:cNvSpPr txBox="1">
            <a:spLocks/>
          </p:cNvSpPr>
          <p:nvPr/>
        </p:nvSpPr>
        <p:spPr>
          <a:xfrm>
            <a:off x="2815532" y="3819917"/>
            <a:ext cx="3873592" cy="567873"/>
          </a:xfrm>
          <a:prstGeom prst="roundRect">
            <a:avLst>
              <a:gd name="adj" fmla="val 33829"/>
            </a:avLst>
          </a:prstGeom>
          <a:solidFill>
            <a:srgbClr val="692859"/>
          </a:solidFill>
        </p:spPr>
        <p:txBody>
          <a:bodyPr vert="horz" wrap="square" lIns="180000" tIns="125999" rIns="180000" bIns="6120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ts val="2000"/>
              </a:lnSpc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600" b="1" kern="1200" spc="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B1451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6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skolinspektionen.se</a:t>
            </a:r>
          </a:p>
        </p:txBody>
      </p:sp>
    </p:spTree>
    <p:extLst>
      <p:ext uri="{BB962C8B-B14F-4D97-AF65-F5344CB8AC3E}">
        <p14:creationId xmlns:p14="http://schemas.microsoft.com/office/powerpoint/2010/main" val="71408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4F49A512-D777-4FF5-923E-FB11D799F593}"/>
              </a:ext>
            </a:extLst>
          </p:cNvPr>
          <p:cNvSpPr/>
          <p:nvPr/>
        </p:nvSpPr>
        <p:spPr>
          <a:xfrm>
            <a:off x="5762847" y="0"/>
            <a:ext cx="3381153" cy="476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349" y="464286"/>
            <a:ext cx="7909518" cy="923772"/>
          </a:xfrm>
        </p:spPr>
        <p:txBody>
          <a:bodyPr/>
          <a:lstStyle/>
          <a:p>
            <a:r>
              <a:rPr lang="sv-SE" dirty="0"/>
              <a:t>Skolinspektionen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995" y="1195829"/>
            <a:ext cx="4811489" cy="2984285"/>
          </a:xfrm>
        </p:spPr>
        <p:txBody>
          <a:bodyPr numCol="1"/>
          <a:lstStyle/>
          <a:p>
            <a:r>
              <a:rPr lang="sv-SE" sz="1400" dirty="0"/>
              <a:t>Gransknings- och tillsynsansvar för skola, vuxenutbildning, fritidshem, och förskola.</a:t>
            </a:r>
          </a:p>
          <a:p>
            <a:r>
              <a:rPr lang="sv-SE" sz="1400" dirty="0"/>
              <a:t>Prövar ansökningar om att få driva fristående skolverksamhet.</a:t>
            </a:r>
          </a:p>
          <a:p>
            <a:r>
              <a:rPr lang="sv-SE" sz="1400" dirty="0"/>
              <a:t>Handlägger signaler om missförhållanden.</a:t>
            </a:r>
          </a:p>
          <a:p>
            <a:r>
              <a:rPr lang="sv-SE" sz="1400" dirty="0"/>
              <a:t>Barn och elevombudet (BEO) är en del av Skolinspektionen. </a:t>
            </a:r>
          </a:p>
          <a:p>
            <a:r>
              <a:rPr lang="sv-SE" sz="1400" dirty="0"/>
              <a:t>Skolväsendets överklagandenämnd (ÖKN) har Skolinspektionen som värdmyndighet.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4E80FC8D-08BC-413D-B434-CF1FFDA4BB49}"/>
              </a:ext>
            </a:extLst>
          </p:cNvPr>
          <p:cNvSpPr txBox="1"/>
          <p:nvPr/>
        </p:nvSpPr>
        <p:spPr>
          <a:xfrm>
            <a:off x="6081823" y="1168489"/>
            <a:ext cx="259417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>
                <a:latin typeface="Arial" panose="020B0604020202020204" pitchFamily="34" charset="0"/>
                <a:cs typeface="Arial" panose="020B0604020202020204" pitchFamily="34" charset="0"/>
              </a:rPr>
              <a:t>Uppdrag</a:t>
            </a:r>
          </a:p>
          <a:p>
            <a:r>
              <a:rPr lang="sv-S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Genom granskning av huvudmän och verksamheter verka för att alla barn och elever får tillgång till en likvärdig utbildning och annan verksamhet av god kvalitet i en trygg miljö</a:t>
            </a:r>
            <a:r>
              <a:rPr lang="sv-SE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47827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typer av inspektion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7200" y="1195829"/>
            <a:ext cx="6977829" cy="3610300"/>
          </a:xfrm>
        </p:spPr>
        <p:txBody>
          <a:bodyPr numCol="1"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Regelbunden tillsyn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Riktad tillsyn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Tillsyn utifrån individärenden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Tematisk tillsyn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Etableringskontroll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Regelbunden kvalitetsgranskning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sv-SE" sz="1400" dirty="0">
                <a:effectLst/>
                <a:ea typeface="Times New Roman" panose="02020603050405020304" pitchFamily="18" charset="0"/>
              </a:rPr>
              <a:t>Tematisk kvalitetsgranskning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3381059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hlinkClick r:id="rId2"/>
            <a:extLst>
              <a:ext uri="{FF2B5EF4-FFF2-40B4-BE49-F238E27FC236}">
                <a16:creationId xmlns:a16="http://schemas.microsoft.com/office/drawing/2014/main" id="{8A644F5C-6EE1-4891-B549-C0C8FBDEDC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5298" y="1062682"/>
            <a:ext cx="6428763" cy="1934037"/>
          </a:xfrm>
          <a:prstGeom prst="rect">
            <a:avLst/>
          </a:prstGeom>
        </p:spPr>
      </p:pic>
      <p:sp>
        <p:nvSpPr>
          <p:cNvPr id="4" name="Platshållare för text 5">
            <a:hlinkClick r:id="rId2"/>
            <a:extLst>
              <a:ext uri="{FF2B5EF4-FFF2-40B4-BE49-F238E27FC236}">
                <a16:creationId xmlns:a16="http://schemas.microsoft.com/office/drawing/2014/main" id="{81BB5C85-5309-F068-10B6-FE3E4B2771EA}"/>
              </a:ext>
            </a:extLst>
          </p:cNvPr>
          <p:cNvSpPr txBox="1">
            <a:spLocks/>
          </p:cNvSpPr>
          <p:nvPr/>
        </p:nvSpPr>
        <p:spPr>
          <a:xfrm>
            <a:off x="3398460" y="3792763"/>
            <a:ext cx="1818086" cy="567873"/>
          </a:xfrm>
          <a:prstGeom prst="roundRect">
            <a:avLst>
              <a:gd name="adj" fmla="val 33829"/>
            </a:avLst>
          </a:prstGeom>
          <a:solidFill>
            <a:srgbClr val="692859"/>
          </a:solidFill>
        </p:spPr>
        <p:txBody>
          <a:bodyPr vert="horz" wrap="none" lIns="180000" tIns="125999" rIns="180000" bIns="61200" rtlCol="0" anchor="ctr" anchorCtr="0">
            <a:spAutoFit/>
          </a:bodyPr>
          <a:lstStyle>
            <a:lvl1pPr marL="0" indent="0" algn="ctr" defTabSz="685800" rtl="0" eaLnBrk="1" latinLnBrk="0" hangingPunct="1">
              <a:lnSpc>
                <a:spcPts val="2000"/>
              </a:lnSpc>
              <a:spcBef>
                <a:spcPts val="600"/>
              </a:spcBef>
              <a:buClr>
                <a:schemeClr val="accent6"/>
              </a:buClr>
              <a:buSzPct val="100000"/>
              <a:buFont typeface="Arial" panose="020B0604020202020204" pitchFamily="34" charset="0"/>
              <a:buNone/>
              <a:defRPr sz="2600" b="1" kern="1200" spc="2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SzPct val="100000"/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324000" indent="-180000" algn="l" defTabSz="685800" rtl="0" eaLnBrk="1" latinLnBrk="0" hangingPunct="1">
              <a:lnSpc>
                <a:spcPts val="2000"/>
              </a:lnSpc>
              <a:spcBef>
                <a:spcPts val="200"/>
              </a:spcBef>
              <a:buClr>
                <a:schemeClr val="accent6"/>
              </a:buClr>
              <a:buFont typeface="Systemtypsnitt"/>
              <a:buChar char="–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ts val="2000"/>
              </a:lnSpc>
              <a:spcBef>
                <a:spcPts val="600"/>
              </a:spcBef>
              <a:spcAft>
                <a:spcPts val="0"/>
              </a:spcAft>
              <a:buClr>
                <a:srgbClr val="B1451C"/>
              </a:buClr>
              <a:buSzPct val="100000"/>
              <a:buFont typeface="Arial" panose="020B0604020202020204" pitchFamily="34" charset="0"/>
              <a:buNone/>
              <a:tabLst/>
              <a:defRPr/>
            </a:pPr>
            <a:r>
              <a:rPr kumimoji="0" lang="sv-SE" sz="2600" b="1" i="0" u="none" strike="noStrike" kern="120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spsm.se</a:t>
            </a:r>
          </a:p>
        </p:txBody>
      </p:sp>
    </p:spTree>
    <p:extLst>
      <p:ext uri="{BB962C8B-B14F-4D97-AF65-F5344CB8AC3E}">
        <p14:creationId xmlns:p14="http://schemas.microsoft.com/office/powerpoint/2010/main" val="2564047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CCAA120-3CAE-A647-854A-29D5F29C9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Specialpedagogiska </a:t>
            </a:r>
            <a:br>
              <a:rPr lang="sv-SE" dirty="0"/>
            </a:br>
            <a:r>
              <a:rPr lang="sv-SE" dirty="0"/>
              <a:t>skolmyndigheten</a:t>
            </a:r>
            <a:br>
              <a:rPr lang="sv-SE" sz="3600" dirty="0"/>
            </a:br>
            <a:endParaRPr lang="sv-SE" dirty="0"/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4921352D-0DE2-A143-AA2E-FA54D7AE3E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526" y="1626143"/>
            <a:ext cx="4904100" cy="2873827"/>
          </a:xfrm>
        </p:spPr>
        <p:txBody>
          <a:bodyPr numCol="1"/>
          <a:lstStyle/>
          <a:p>
            <a:r>
              <a:rPr lang="sv-SE" sz="1400" dirty="0"/>
              <a:t>Ger specialpedagogiskt stöd och kompetensutveckling. </a:t>
            </a:r>
          </a:p>
          <a:p>
            <a:r>
              <a:rPr lang="sv-SE" sz="1400" dirty="0"/>
              <a:t>Ger råd i specialpedagogiska frågor till förskolor, skolor och vuxenutbildningar.</a:t>
            </a:r>
          </a:p>
          <a:p>
            <a:r>
              <a:rPr lang="sv-SE" sz="1400" dirty="0"/>
              <a:t>Administrerar och fördelar statsbidrag och andra bidrag. </a:t>
            </a:r>
          </a:p>
          <a:p>
            <a:r>
              <a:rPr lang="sv-SE" sz="1400" dirty="0"/>
              <a:t>Erbjuder tillgängliga läromedel</a:t>
            </a:r>
          </a:p>
          <a:p>
            <a:r>
              <a:rPr lang="sv-SE" sz="1400" dirty="0"/>
              <a:t>Driver specialskolor.</a:t>
            </a:r>
          </a:p>
          <a:p>
            <a:r>
              <a:rPr lang="sv-SE" sz="1400" dirty="0"/>
              <a:t>På SPSM finns </a:t>
            </a:r>
            <a:r>
              <a:rPr lang="sv-SE" sz="1400" kern="1600" dirty="0">
                <a:effectLst/>
                <a:latin typeface="Arial" panose="020B0604020202020204" pitchFamily="34" charset="0"/>
              </a:rPr>
              <a:t>Nämnden för mottagande i specialskolan och för </a:t>
            </a:r>
            <a:r>
              <a:rPr lang="sv-SE" sz="1400" kern="1600" dirty="0" err="1">
                <a:effectLst/>
                <a:latin typeface="Arial" panose="020B0604020202020204" pitchFamily="34" charset="0"/>
              </a:rPr>
              <a:t>Rh</a:t>
            </a:r>
            <a:r>
              <a:rPr lang="sv-SE" sz="1400" kern="1600" dirty="0">
                <a:effectLst/>
                <a:latin typeface="Arial" panose="020B0604020202020204" pitchFamily="34" charset="0"/>
              </a:rPr>
              <a:t>-anpassad utbildning.</a:t>
            </a:r>
          </a:p>
          <a:p>
            <a:endParaRPr lang="sv-SE" sz="1400" dirty="0"/>
          </a:p>
          <a:p>
            <a:pPr marL="0" indent="0">
              <a:buNone/>
            </a:pPr>
            <a:endParaRPr lang="sv-SE" sz="1400" dirty="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1851FA9B-303D-4E93-8AE8-E6B86F15CA20}"/>
              </a:ext>
            </a:extLst>
          </p:cNvPr>
          <p:cNvSpPr/>
          <p:nvPr/>
        </p:nvSpPr>
        <p:spPr>
          <a:xfrm>
            <a:off x="5762847" y="0"/>
            <a:ext cx="3381153" cy="47624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6F9575AB-C808-4B65-8723-82BEB0293003}"/>
              </a:ext>
            </a:extLst>
          </p:cNvPr>
          <p:cNvSpPr txBox="1"/>
          <p:nvPr/>
        </p:nvSpPr>
        <p:spPr>
          <a:xfrm>
            <a:off x="5994400" y="1480918"/>
            <a:ext cx="25019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b="1" dirty="0">
                <a:latin typeface="Arial" panose="020B0604020202020204" pitchFamily="34" charset="0"/>
                <a:cs typeface="Arial" panose="020B0604020202020204" pitchFamily="34" charset="0"/>
              </a:rPr>
              <a:t>Uppdrag </a:t>
            </a:r>
          </a:p>
          <a:p>
            <a:r>
              <a:rPr lang="sv-S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Verkar för att ge alla barn, unga och vuxna med </a:t>
            </a:r>
            <a:r>
              <a:rPr lang="sv-SE" sz="1600" dirty="0">
                <a:solidFill>
                  <a:srgbClr val="000000"/>
                </a:solidFill>
                <a:latin typeface="Arial" panose="020B0604020202020204" pitchFamily="34" charset="0"/>
              </a:rPr>
              <a:t>funktionsnedsättningar möjligheter att </a:t>
            </a:r>
            <a:r>
              <a:rPr lang="sv-SE" sz="16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nå målen för sin utbildning.</a:t>
            </a:r>
            <a:endParaRPr lang="sv-S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696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kolverket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692859"/>
      </a:accent1>
      <a:accent2>
        <a:srgbClr val="99CED3"/>
      </a:accent2>
      <a:accent3>
        <a:srgbClr val="F59C00"/>
      </a:accent3>
      <a:accent4>
        <a:srgbClr val="EF7748"/>
      </a:accent4>
      <a:accent5>
        <a:srgbClr val="497E89"/>
      </a:accent5>
      <a:accent6>
        <a:srgbClr val="B1451C"/>
      </a:accent6>
      <a:hlink>
        <a:srgbClr val="6928C1"/>
      </a:hlink>
      <a:folHlink>
        <a:srgbClr val="692871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427</Words>
  <Application>Microsoft Office PowerPoint</Application>
  <PresentationFormat>Bildspel på skärmen (16:9)</PresentationFormat>
  <Paragraphs>71</Paragraphs>
  <Slides>14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9" baseType="lpstr">
      <vt:lpstr>Arial</vt:lpstr>
      <vt:lpstr>Calibri</vt:lpstr>
      <vt:lpstr>Systemtypsnitt</vt:lpstr>
      <vt:lpstr>Times New Roman</vt:lpstr>
      <vt:lpstr>Office-tema</vt:lpstr>
      <vt:lpstr>De fem skolmyndigheterna</vt:lpstr>
      <vt:lpstr>Fem skolmyndigheter</vt:lpstr>
      <vt:lpstr>PowerPoint-presentation</vt:lpstr>
      <vt:lpstr>Skolverket</vt:lpstr>
      <vt:lpstr>PowerPoint-presentation</vt:lpstr>
      <vt:lpstr>Skolinspektionen</vt:lpstr>
      <vt:lpstr>Olika typer av inspektion</vt:lpstr>
      <vt:lpstr>PowerPoint-presentation</vt:lpstr>
      <vt:lpstr>Specialpedagogiska  skolmyndigheten </vt:lpstr>
      <vt:lpstr>PowerPoint-presentation</vt:lpstr>
      <vt:lpstr>Skolforskningsinstitutet, SKOLFI</vt:lpstr>
      <vt:lpstr>PowerPoint-presentation</vt:lpstr>
      <vt:lpstr>Sameskolstyrelsen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Microsoft Office User</dc:creator>
  <cp:lastModifiedBy>Johanna Chung</cp:lastModifiedBy>
  <cp:revision>179</cp:revision>
  <dcterms:created xsi:type="dcterms:W3CDTF">2018-12-05T09:27:53Z</dcterms:created>
  <dcterms:modified xsi:type="dcterms:W3CDTF">2022-11-18T12:52:50Z</dcterms:modified>
</cp:coreProperties>
</file>