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60" r:id="rId3"/>
    <p:sldId id="284" r:id="rId4"/>
    <p:sldId id="274" r:id="rId5"/>
    <p:sldId id="294" r:id="rId6"/>
    <p:sldId id="291" r:id="rId7"/>
    <p:sldId id="292" r:id="rId8"/>
    <p:sldId id="263" r:id="rId9"/>
    <p:sldId id="283" r:id="rId10"/>
    <p:sldId id="273" r:id="rId11"/>
    <p:sldId id="271" r:id="rId12"/>
    <p:sldId id="281" r:id="rId13"/>
    <p:sldId id="289" r:id="rId14"/>
    <p:sldId id="286" r:id="rId15"/>
    <p:sldId id="287" r:id="rId16"/>
    <p:sldId id="288" r:id="rId17"/>
    <p:sldId id="293" r:id="rId18"/>
    <p:sldId id="282" r:id="rId19"/>
    <p:sldId id="267" r:id="rId20"/>
    <p:sldId id="269" r:id="rId21"/>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7208B9-C4B8-0E16-F19A-0BCC8BE68656}" name="Johanna Chung" initials="SUO" userId="Johanna Chung" providerId="None"/>
  <p188:author id="{2E5E1CF7-BCFC-DD6F-CDF4-16DEF0625BD6}" name="Maria Elmér" initials="ME" userId="S::Maria.Elmer@skolverket.se::912f12e2-d703-4b80-93a8-eaf208d680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67"/>
    <p:restoredTop sz="81585" autoAdjust="0"/>
  </p:normalViewPr>
  <p:slideViewPr>
    <p:cSldViewPr snapToGrid="0" snapToObjects="1" showGuides="1">
      <p:cViewPr>
        <p:scale>
          <a:sx n="100" d="100"/>
          <a:sy n="100" d="100"/>
        </p:scale>
        <p:origin x="2148" y="462"/>
      </p:cViewPr>
      <p:guideLst>
        <p:guide orient="horz" pos="1620"/>
        <p:guide pos="2880"/>
      </p:guideLst>
    </p:cSldViewPr>
  </p:slideViewPr>
  <p:notesTextViewPr>
    <p:cViewPr>
      <p:scale>
        <a:sx n="1" d="1"/>
        <a:sy n="1" d="1"/>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2022-12-08</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2022-12-08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200245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13</a:t>
            </a:fld>
            <a:endParaRPr lang="sv-SE"/>
          </a:p>
        </p:txBody>
      </p:sp>
    </p:spTree>
    <p:extLst>
      <p:ext uri="{BB962C8B-B14F-4D97-AF65-F5344CB8AC3E}">
        <p14:creationId xmlns:p14="http://schemas.microsoft.com/office/powerpoint/2010/main" val="6219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14</a:t>
            </a:fld>
            <a:endParaRPr lang="sv-SE"/>
          </a:p>
        </p:txBody>
      </p:sp>
    </p:spTree>
    <p:extLst>
      <p:ext uri="{BB962C8B-B14F-4D97-AF65-F5344CB8AC3E}">
        <p14:creationId xmlns:p14="http://schemas.microsoft.com/office/powerpoint/2010/main" val="119388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15</a:t>
            </a:fld>
            <a:endParaRPr lang="sv-SE"/>
          </a:p>
        </p:txBody>
      </p:sp>
    </p:spTree>
    <p:extLst>
      <p:ext uri="{BB962C8B-B14F-4D97-AF65-F5344CB8AC3E}">
        <p14:creationId xmlns:p14="http://schemas.microsoft.com/office/powerpoint/2010/main" val="418410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16</a:t>
            </a:fld>
            <a:endParaRPr lang="sv-SE"/>
          </a:p>
        </p:txBody>
      </p:sp>
    </p:spTree>
    <p:extLst>
      <p:ext uri="{BB962C8B-B14F-4D97-AF65-F5344CB8AC3E}">
        <p14:creationId xmlns:p14="http://schemas.microsoft.com/office/powerpoint/2010/main" val="956878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17</a:t>
            </a:fld>
            <a:endParaRPr lang="sv-SE"/>
          </a:p>
        </p:txBody>
      </p:sp>
    </p:spTree>
    <p:extLst>
      <p:ext uri="{BB962C8B-B14F-4D97-AF65-F5344CB8AC3E}">
        <p14:creationId xmlns:p14="http://schemas.microsoft.com/office/powerpoint/2010/main" val="1852845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18</a:t>
            </a:fld>
            <a:endParaRPr lang="sv-SE"/>
          </a:p>
        </p:txBody>
      </p:sp>
    </p:spTree>
    <p:extLst>
      <p:ext uri="{BB962C8B-B14F-4D97-AF65-F5344CB8AC3E}">
        <p14:creationId xmlns:p14="http://schemas.microsoft.com/office/powerpoint/2010/main" val="306388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p>
          <a:p>
            <a:endParaRPr lang="sv-SE" dirty="0"/>
          </a:p>
        </p:txBody>
      </p:sp>
      <p:sp>
        <p:nvSpPr>
          <p:cNvPr id="4" name="Platshållare för bildnummer 3"/>
          <p:cNvSpPr>
            <a:spLocks noGrp="1"/>
          </p:cNvSpPr>
          <p:nvPr>
            <p:ph type="sldNum" sz="quarter" idx="5"/>
          </p:nvPr>
        </p:nvSpPr>
        <p:spPr/>
        <p:txBody>
          <a:bodyPr/>
          <a:lstStyle/>
          <a:p>
            <a:fld id="{FB67748A-BD55-43FF-A23D-A95EEF010123}" type="slidenum">
              <a:rPr lang="sv-SE" altLang="sv-SE" smtClean="0"/>
              <a:pPr/>
              <a:t>19</a:t>
            </a:fld>
            <a:endParaRPr lang="sv-SE" altLang="sv-SE"/>
          </a:p>
        </p:txBody>
      </p:sp>
    </p:spTree>
    <p:extLst>
      <p:ext uri="{BB962C8B-B14F-4D97-AF65-F5344CB8AC3E}">
        <p14:creationId xmlns:p14="http://schemas.microsoft.com/office/powerpoint/2010/main" val="53745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20</a:t>
            </a:fld>
            <a:endParaRPr lang="sv-SE"/>
          </a:p>
        </p:txBody>
      </p:sp>
    </p:spTree>
    <p:extLst>
      <p:ext uri="{BB962C8B-B14F-4D97-AF65-F5344CB8AC3E}">
        <p14:creationId xmlns:p14="http://schemas.microsoft.com/office/powerpoint/2010/main" val="250768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a:t>
            </a:fld>
            <a:endParaRPr lang="sv-SE"/>
          </a:p>
        </p:txBody>
      </p:sp>
    </p:spTree>
    <p:extLst>
      <p:ext uri="{BB962C8B-B14F-4D97-AF65-F5344CB8AC3E}">
        <p14:creationId xmlns:p14="http://schemas.microsoft.com/office/powerpoint/2010/main" val="352232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3</a:t>
            </a:fld>
            <a:endParaRPr lang="sv-SE"/>
          </a:p>
        </p:txBody>
      </p:sp>
    </p:spTree>
    <p:extLst>
      <p:ext uri="{BB962C8B-B14F-4D97-AF65-F5344CB8AC3E}">
        <p14:creationId xmlns:p14="http://schemas.microsoft.com/office/powerpoint/2010/main" val="90449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4</a:t>
            </a:fld>
            <a:endParaRPr lang="sv-SE"/>
          </a:p>
        </p:txBody>
      </p:sp>
    </p:spTree>
    <p:extLst>
      <p:ext uri="{BB962C8B-B14F-4D97-AF65-F5344CB8AC3E}">
        <p14:creationId xmlns:p14="http://schemas.microsoft.com/office/powerpoint/2010/main" val="399474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1110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9</a:t>
            </a:fld>
            <a:endParaRPr lang="sv-SE"/>
          </a:p>
        </p:txBody>
      </p:sp>
    </p:spTree>
    <p:extLst>
      <p:ext uri="{BB962C8B-B14F-4D97-AF65-F5344CB8AC3E}">
        <p14:creationId xmlns:p14="http://schemas.microsoft.com/office/powerpoint/2010/main" val="351938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10</a:t>
            </a:fld>
            <a:endParaRPr lang="sv-SE"/>
          </a:p>
        </p:txBody>
      </p:sp>
    </p:spTree>
    <p:extLst>
      <p:ext uri="{BB962C8B-B14F-4D97-AF65-F5344CB8AC3E}">
        <p14:creationId xmlns:p14="http://schemas.microsoft.com/office/powerpoint/2010/main" val="255349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11</a:t>
            </a:fld>
            <a:endParaRPr lang="sv-SE"/>
          </a:p>
        </p:txBody>
      </p:sp>
    </p:spTree>
    <p:extLst>
      <p:ext uri="{BB962C8B-B14F-4D97-AF65-F5344CB8AC3E}">
        <p14:creationId xmlns:p14="http://schemas.microsoft.com/office/powerpoint/2010/main" val="135884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12</a:t>
            </a:fld>
            <a:endParaRPr lang="sv-SE"/>
          </a:p>
        </p:txBody>
      </p:sp>
    </p:spTree>
    <p:extLst>
      <p:ext uri="{BB962C8B-B14F-4D97-AF65-F5344CB8AC3E}">
        <p14:creationId xmlns:p14="http://schemas.microsoft.com/office/powerpoint/2010/main" val="469005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pic>
        <p:nvPicPr>
          <p:cNvPr id="2" name="Bildobjekt 6">
            <a:extLst>
              <a:ext uri="{FF2B5EF4-FFF2-40B4-BE49-F238E27FC236}">
                <a16:creationId xmlns:a16="http://schemas.microsoft.com/office/drawing/2014/main" id="{33A2CFCB-06F9-A825-DEE9-8C23AA03D5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7538" y="4700588"/>
            <a:ext cx="952500"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Rak koppling 2">
            <a:extLst>
              <a:ext uri="{FF2B5EF4-FFF2-40B4-BE49-F238E27FC236}">
                <a16:creationId xmlns:a16="http://schemas.microsoft.com/office/drawing/2014/main" id="{28CDC5F5-8DAE-B3CC-FF97-80DA1717FCA2}"/>
              </a:ext>
            </a:extLst>
          </p:cNvPr>
          <p:cNvCxnSpPr/>
          <p:nvPr/>
        </p:nvCxnSpPr>
        <p:spPr>
          <a:xfrm>
            <a:off x="0" y="4466035"/>
            <a:ext cx="9144000" cy="0"/>
          </a:xfrm>
          <a:prstGeom prst="line">
            <a:avLst/>
          </a:prstGeom>
          <a:ln w="12700"/>
        </p:spPr>
        <p:style>
          <a:lnRef idx="1">
            <a:schemeClr val="dk1"/>
          </a:lnRef>
          <a:fillRef idx="0">
            <a:schemeClr val="dk1"/>
          </a:fillRef>
          <a:effectRef idx="0">
            <a:schemeClr val="dk1"/>
          </a:effectRef>
          <a:fontRef idx="minor">
            <a:schemeClr val="tx1"/>
          </a:fontRef>
        </p:style>
      </p:cxnSp>
      <p:pic>
        <p:nvPicPr>
          <p:cNvPr id="4" name="Bildobjekt 8">
            <a:extLst>
              <a:ext uri="{FF2B5EF4-FFF2-40B4-BE49-F238E27FC236}">
                <a16:creationId xmlns:a16="http://schemas.microsoft.com/office/drawing/2014/main" id="{2C3D0AC3-9999-D61B-164C-696AE630D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367" y="4568429"/>
            <a:ext cx="877490" cy="32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datum 3">
            <a:extLst>
              <a:ext uri="{FF2B5EF4-FFF2-40B4-BE49-F238E27FC236}">
                <a16:creationId xmlns:a16="http://schemas.microsoft.com/office/drawing/2014/main" id="{D35FD446-BFD8-326B-7CA8-C26C53990BAE}"/>
              </a:ext>
            </a:extLst>
          </p:cNvPr>
          <p:cNvSpPr>
            <a:spLocks noGrp="1"/>
          </p:cNvSpPr>
          <p:nvPr>
            <p:ph type="dt" sz="half" idx="10"/>
          </p:nvPr>
        </p:nvSpPr>
        <p:spPr/>
        <p:txBody>
          <a:bodyPr/>
          <a:lstStyle>
            <a:lvl1pPr>
              <a:defRPr/>
            </a:lvl1pPr>
          </a:lstStyle>
          <a:p>
            <a:pPr>
              <a:defRPr/>
            </a:pPr>
            <a:fld id="{9E0ECE08-26D8-402F-802D-F9D3D7D277EE}" type="datetime1">
              <a:rPr lang="sv-SE"/>
              <a:pPr>
                <a:defRPr/>
              </a:pPr>
              <a:t>2022-12-07</a:t>
            </a:fld>
            <a:endParaRPr lang="sv-SE"/>
          </a:p>
        </p:txBody>
      </p:sp>
      <p:sp>
        <p:nvSpPr>
          <p:cNvPr id="6" name="Platshållare för bildnummer 5">
            <a:extLst>
              <a:ext uri="{FF2B5EF4-FFF2-40B4-BE49-F238E27FC236}">
                <a16:creationId xmlns:a16="http://schemas.microsoft.com/office/drawing/2014/main" id="{E77DFD02-2E67-1306-F678-A89EE6C7EDE1}"/>
              </a:ext>
            </a:extLst>
          </p:cNvPr>
          <p:cNvSpPr>
            <a:spLocks noGrp="1"/>
          </p:cNvSpPr>
          <p:nvPr>
            <p:ph type="sldNum" sz="quarter" idx="11"/>
          </p:nvPr>
        </p:nvSpPr>
        <p:spPr/>
        <p:txBody>
          <a:bodyPr/>
          <a:lstStyle>
            <a:lvl1pPr>
              <a:defRPr/>
            </a:lvl1pPr>
          </a:lstStyle>
          <a:p>
            <a:fld id="{2AC2394F-D67F-4334-92E0-0FC84A25C4D9}" type="slidenum">
              <a:rPr lang="sv-SE" altLang="sv-SE"/>
              <a:pPr/>
              <a:t>‹#›</a:t>
            </a:fld>
            <a:endParaRPr lang="sv-SE" altLang="sv-SE"/>
          </a:p>
        </p:txBody>
      </p:sp>
    </p:spTree>
    <p:extLst>
      <p:ext uri="{BB962C8B-B14F-4D97-AF65-F5344CB8AC3E}">
        <p14:creationId xmlns:p14="http://schemas.microsoft.com/office/powerpoint/2010/main" val="370023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2022-12-08</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 id="2147483685" r:id="rId16"/>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skolverket.se/skolutveckling/kurser-och-utbildningar/kvalitetsverkstad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s://www.skolverket.se/skolutveckling/kvalitetsdialoger"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skl.se/download/18.6830aba1165e67782fe71a5/1537193385370/St%C3%B6dmaterial%20om%20klagom%C3%A5lshantering.pd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p:txBody>
          <a:bodyPr/>
          <a:lstStyle/>
          <a:p>
            <a:r>
              <a:rPr lang="sv-SE" dirty="0"/>
              <a:t>Introduktion till systematiskt kvalitetsarbete</a:t>
            </a:r>
          </a:p>
        </p:txBody>
      </p:sp>
    </p:spTree>
    <p:extLst>
      <p:ext uri="{BB962C8B-B14F-4D97-AF65-F5344CB8AC3E}">
        <p14:creationId xmlns:p14="http://schemas.microsoft.com/office/powerpoint/2010/main" val="365770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3858795-28B8-9601-4ED5-EC841726E779}"/>
              </a:ext>
            </a:extLst>
          </p:cNvPr>
          <p:cNvSpPr>
            <a:spLocks noGrp="1"/>
          </p:cNvSpPr>
          <p:nvPr>
            <p:ph type="title"/>
          </p:nvPr>
        </p:nvSpPr>
        <p:spPr>
          <a:xfrm>
            <a:off x="468000" y="468000"/>
            <a:ext cx="5701231" cy="923772"/>
          </a:xfrm>
        </p:spPr>
        <p:txBody>
          <a:bodyPr/>
          <a:lstStyle/>
          <a:p>
            <a:r>
              <a:rPr lang="en-US" dirty="0" err="1"/>
              <a:t>Vad</a:t>
            </a:r>
            <a:r>
              <a:rPr lang="en-US" dirty="0"/>
              <a:t> </a:t>
            </a:r>
            <a:r>
              <a:rPr lang="en-US" dirty="0" err="1"/>
              <a:t>innebär</a:t>
            </a:r>
            <a:r>
              <a:rPr lang="en-US" dirty="0"/>
              <a:t> det </a:t>
            </a:r>
            <a:r>
              <a:rPr lang="en-US" dirty="0" err="1"/>
              <a:t>att</a:t>
            </a:r>
            <a:r>
              <a:rPr lang="en-US" dirty="0"/>
              <a:t> </a:t>
            </a:r>
            <a:r>
              <a:rPr lang="en-US" dirty="0" err="1"/>
              <a:t>arbeta</a:t>
            </a:r>
            <a:r>
              <a:rPr lang="en-US" dirty="0"/>
              <a:t> med </a:t>
            </a:r>
            <a:r>
              <a:rPr lang="en-US" dirty="0" err="1"/>
              <a:t>systematiskt</a:t>
            </a:r>
            <a:r>
              <a:rPr lang="en-US" dirty="0"/>
              <a:t> </a:t>
            </a:r>
            <a:r>
              <a:rPr lang="en-US" dirty="0" err="1"/>
              <a:t>kvalitetsarbete</a:t>
            </a:r>
            <a:r>
              <a:rPr lang="en-US" dirty="0"/>
              <a:t>?</a:t>
            </a:r>
          </a:p>
        </p:txBody>
      </p:sp>
      <p:pic>
        <p:nvPicPr>
          <p:cNvPr id="6" name="Bildobjekt 5" descr="Kvalitetshjulet: Var är vi, vart ska vi, hur gör vi, hur blev det.">
            <a:extLst>
              <a:ext uri="{FF2B5EF4-FFF2-40B4-BE49-F238E27FC236}">
                <a16:creationId xmlns:a16="http://schemas.microsoft.com/office/drawing/2014/main" id="{8DB2D422-4A6C-6253-3FA4-ED071155F72B}"/>
              </a:ext>
            </a:extLst>
          </p:cNvPr>
          <p:cNvPicPr>
            <a:picLocks noChangeAspect="1"/>
          </p:cNvPicPr>
          <p:nvPr/>
        </p:nvPicPr>
        <p:blipFill rotWithShape="1">
          <a:blip r:embed="rId3"/>
          <a:srcRect l="9191" t="7859"/>
          <a:stretch/>
        </p:blipFill>
        <p:spPr>
          <a:xfrm>
            <a:off x="4609578" y="1185487"/>
            <a:ext cx="4028844" cy="3352226"/>
          </a:xfrm>
          <a:prstGeom prst="rect">
            <a:avLst/>
          </a:prstGeom>
        </p:spPr>
      </p:pic>
    </p:spTree>
    <p:extLst>
      <p:ext uri="{BB962C8B-B14F-4D97-AF65-F5344CB8AC3E}">
        <p14:creationId xmlns:p14="http://schemas.microsoft.com/office/powerpoint/2010/main" val="55002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a:xfrm>
            <a:off x="468000" y="467999"/>
            <a:ext cx="5475600" cy="1204543"/>
          </a:xfrm>
        </p:spPr>
        <p:txBody>
          <a:bodyPr/>
          <a:lstStyle/>
          <a:p>
            <a:r>
              <a:rPr lang="sv-SE" dirty="0"/>
              <a:t>Var är vi?</a:t>
            </a:r>
            <a:br>
              <a:rPr lang="sv-SE" dirty="0"/>
            </a:br>
            <a:r>
              <a:rPr lang="sv-SE" sz="2000" dirty="0"/>
              <a:t>Samla underlag till en nulägesbeskrivning</a:t>
            </a:r>
            <a:br>
              <a:rPr lang="sv-SE" dirty="0"/>
            </a:br>
            <a:endParaRPr lang="sv-SE" dirty="0"/>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346466" y="1892461"/>
            <a:ext cx="4701523" cy="2574647"/>
          </a:xfrm>
        </p:spPr>
        <p:txBody>
          <a:bodyPr numCol="1"/>
          <a:lstStyle/>
          <a:p>
            <a:pPr lvl="0"/>
            <a:r>
              <a:rPr lang="sv-SE" sz="1400" dirty="0"/>
              <a:t>Samla underlag till en nulägesbeskrivning.</a:t>
            </a:r>
          </a:p>
          <a:p>
            <a:pPr lvl="0"/>
            <a:r>
              <a:rPr lang="sv-SE" sz="1400" dirty="0"/>
              <a:t>Följ upp måluppfyllelse och resultat för alla enheter.</a:t>
            </a:r>
          </a:p>
          <a:p>
            <a:pPr lvl="0"/>
            <a:r>
              <a:rPr lang="sv-SE" sz="1400" dirty="0"/>
              <a:t>Följ upp samtliga nationella mål.</a:t>
            </a:r>
          </a:p>
          <a:p>
            <a:pPr lvl="0"/>
            <a:endParaRPr lang="sv-SE" sz="1400" dirty="0"/>
          </a:p>
          <a:p>
            <a:pPr lvl="0"/>
            <a:endParaRPr lang="sv-SE" sz="1400" dirty="0"/>
          </a:p>
        </p:txBody>
      </p:sp>
      <p:pic>
        <p:nvPicPr>
          <p:cNvPr id="2" name="Bildobjekt 1" descr="Kvalitetshjulet, Var är vi, vart ska vi,hur gör vi, hur blev det. ">
            <a:extLst>
              <a:ext uri="{FF2B5EF4-FFF2-40B4-BE49-F238E27FC236}">
                <a16:creationId xmlns:a16="http://schemas.microsoft.com/office/drawing/2014/main" id="{D33BA12E-F22B-FDDB-91BC-D99AC176BD0B}"/>
              </a:ext>
            </a:extLst>
          </p:cNvPr>
          <p:cNvPicPr>
            <a:picLocks noChangeAspect="1"/>
          </p:cNvPicPr>
          <p:nvPr/>
        </p:nvPicPr>
        <p:blipFill rotWithShape="1">
          <a:blip r:embed="rId3"/>
          <a:srcRect l="10991" t="8973" r="2759"/>
          <a:stretch/>
        </p:blipFill>
        <p:spPr>
          <a:xfrm>
            <a:off x="5273457" y="1453019"/>
            <a:ext cx="3524078" cy="3049889"/>
          </a:xfrm>
          <a:prstGeom prst="rect">
            <a:avLst/>
          </a:prstGeom>
        </p:spPr>
      </p:pic>
    </p:spTree>
    <p:extLst>
      <p:ext uri="{BB962C8B-B14F-4D97-AF65-F5344CB8AC3E}">
        <p14:creationId xmlns:p14="http://schemas.microsoft.com/office/powerpoint/2010/main" val="77028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Vart ska vi?</a:t>
            </a:r>
            <a:br>
              <a:rPr lang="sv-SE" dirty="0"/>
            </a:br>
            <a:r>
              <a:rPr lang="sv-SE" sz="2000" dirty="0"/>
              <a:t>Analysera och bedöma utvecklingsbehov</a:t>
            </a:r>
            <a:endParaRPr lang="sv-SE" dirty="0"/>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68000" y="1874278"/>
            <a:ext cx="4851486" cy="2456612"/>
          </a:xfrm>
        </p:spPr>
        <p:txBody>
          <a:bodyPr numCol="1"/>
          <a:lstStyle/>
          <a:p>
            <a:r>
              <a:rPr lang="sv-SE" sz="1400" dirty="0"/>
              <a:t>Utgå ifrån nulägesbeskrivningen.</a:t>
            </a:r>
          </a:p>
          <a:p>
            <a:r>
              <a:rPr lang="sv-SE" sz="1400" dirty="0"/>
              <a:t>Analysera orsaker till måluppfyllelsen.</a:t>
            </a:r>
          </a:p>
          <a:p>
            <a:r>
              <a:rPr lang="sv-SE" sz="1400" dirty="0"/>
              <a:t>Uppmärksamma såväl styrkor som svagheter </a:t>
            </a:r>
            <a:br>
              <a:rPr lang="sv-SE" sz="1400" dirty="0"/>
            </a:br>
            <a:r>
              <a:rPr lang="sv-SE" sz="1400" dirty="0"/>
              <a:t>inom verksamheten. </a:t>
            </a:r>
          </a:p>
          <a:p>
            <a:r>
              <a:rPr lang="sv-SE" sz="1400" dirty="0"/>
              <a:t>Bedöm vilka utvecklingsinsatser som behövs och prioritera. </a:t>
            </a:r>
          </a:p>
          <a:p>
            <a:r>
              <a:rPr lang="sv-SE" sz="1400" dirty="0"/>
              <a:t>Rikta insatser utifrån enheternas behov. </a:t>
            </a:r>
          </a:p>
        </p:txBody>
      </p:sp>
      <p:pic>
        <p:nvPicPr>
          <p:cNvPr id="2" name="Bildobjekt 1" descr="Kvalitetshjulet, Var är vi, vart ska vi,hur gör vi, hur blev det. ">
            <a:extLst>
              <a:ext uri="{FF2B5EF4-FFF2-40B4-BE49-F238E27FC236}">
                <a16:creationId xmlns:a16="http://schemas.microsoft.com/office/drawing/2014/main" id="{9EE12FA9-EEC6-C680-074B-D044A844D950}"/>
              </a:ext>
            </a:extLst>
          </p:cNvPr>
          <p:cNvPicPr>
            <a:picLocks noChangeAspect="1"/>
          </p:cNvPicPr>
          <p:nvPr/>
        </p:nvPicPr>
        <p:blipFill rotWithShape="1">
          <a:blip r:embed="rId3"/>
          <a:srcRect l="10991" t="8973" r="2759"/>
          <a:stretch/>
        </p:blipFill>
        <p:spPr>
          <a:xfrm>
            <a:off x="5273457" y="1453019"/>
            <a:ext cx="3524078" cy="3049889"/>
          </a:xfrm>
          <a:prstGeom prst="rect">
            <a:avLst/>
          </a:prstGeom>
        </p:spPr>
      </p:pic>
    </p:spTree>
    <p:extLst>
      <p:ext uri="{BB962C8B-B14F-4D97-AF65-F5344CB8AC3E}">
        <p14:creationId xmlns:p14="http://schemas.microsoft.com/office/powerpoint/2010/main" val="329507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Vart ska vi?</a:t>
            </a:r>
            <a:br>
              <a:rPr lang="sv-SE" dirty="0"/>
            </a:br>
            <a:r>
              <a:rPr lang="sv-SE" sz="2000" dirty="0"/>
              <a:t>Analysera</a:t>
            </a:r>
            <a:endParaRPr lang="sv-SE" dirty="0"/>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68000" y="1874278"/>
            <a:ext cx="4851486" cy="2456612"/>
          </a:xfrm>
        </p:spPr>
        <p:txBody>
          <a:bodyPr numCol="1"/>
          <a:lstStyle/>
          <a:p>
            <a:r>
              <a:rPr lang="sv-SE" sz="1400" dirty="0"/>
              <a:t>Jämför</a:t>
            </a:r>
          </a:p>
          <a:p>
            <a:r>
              <a:rPr lang="sv-SE" sz="1400" dirty="0"/>
              <a:t>Leta mönster</a:t>
            </a:r>
          </a:p>
          <a:p>
            <a:r>
              <a:rPr lang="sv-SE" sz="1400" dirty="0"/>
              <a:t>Hitta orsaker</a:t>
            </a:r>
          </a:p>
          <a:p>
            <a:r>
              <a:rPr lang="sv-SE" sz="1400" dirty="0"/>
              <a:t>Problematisera</a:t>
            </a:r>
          </a:p>
          <a:p>
            <a:pPr marL="0" indent="0">
              <a:buNone/>
            </a:pPr>
            <a:endParaRPr lang="sv-SE" sz="1400" dirty="0"/>
          </a:p>
        </p:txBody>
      </p:sp>
      <p:pic>
        <p:nvPicPr>
          <p:cNvPr id="2" name="Bildobjekt 1" descr="Kvalitetshjulet, Var är vi, vart ska vi,hur gör vi, hur blev det. ">
            <a:extLst>
              <a:ext uri="{FF2B5EF4-FFF2-40B4-BE49-F238E27FC236}">
                <a16:creationId xmlns:a16="http://schemas.microsoft.com/office/drawing/2014/main" id="{2907E95F-76AE-6BE3-4FB0-17640BF316CB}"/>
              </a:ext>
            </a:extLst>
          </p:cNvPr>
          <p:cNvPicPr>
            <a:picLocks noChangeAspect="1"/>
          </p:cNvPicPr>
          <p:nvPr/>
        </p:nvPicPr>
        <p:blipFill rotWithShape="1">
          <a:blip r:embed="rId3"/>
          <a:srcRect l="10991" t="8973" r="2759"/>
          <a:stretch/>
        </p:blipFill>
        <p:spPr>
          <a:xfrm>
            <a:off x="5273457" y="1453019"/>
            <a:ext cx="3524078" cy="3049889"/>
          </a:xfrm>
          <a:prstGeom prst="rect">
            <a:avLst/>
          </a:prstGeom>
        </p:spPr>
      </p:pic>
    </p:spTree>
    <p:extLst>
      <p:ext uri="{BB962C8B-B14F-4D97-AF65-F5344CB8AC3E}">
        <p14:creationId xmlns:p14="http://schemas.microsoft.com/office/powerpoint/2010/main" val="168404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Hur gör vi?</a:t>
            </a:r>
            <a:br>
              <a:rPr lang="sv-SE" dirty="0"/>
            </a:br>
            <a:r>
              <a:rPr lang="sv-SE" sz="2000" dirty="0"/>
              <a:t>Planera</a:t>
            </a:r>
            <a:endParaRPr lang="sv-SE" dirty="0"/>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68001" y="1547573"/>
            <a:ext cx="5043452" cy="2887226"/>
          </a:xfrm>
        </p:spPr>
        <p:txBody>
          <a:bodyPr numCol="1"/>
          <a:lstStyle/>
          <a:p>
            <a:pPr marL="0" indent="0">
              <a:buNone/>
            </a:pPr>
            <a:r>
              <a:rPr lang="sv-SE" sz="1400" b="1" dirty="0"/>
              <a:t>Tydliggör:</a:t>
            </a:r>
          </a:p>
          <a:p>
            <a:r>
              <a:rPr lang="sv-SE" sz="1400" dirty="0"/>
              <a:t>förväntade effekter</a:t>
            </a:r>
          </a:p>
          <a:p>
            <a:r>
              <a:rPr lang="sv-SE" sz="1400" dirty="0"/>
              <a:t>ansvarsfördelning</a:t>
            </a:r>
          </a:p>
          <a:p>
            <a:r>
              <a:rPr lang="sv-SE" sz="1400" dirty="0"/>
              <a:t>tidsramar</a:t>
            </a:r>
          </a:p>
          <a:p>
            <a:r>
              <a:rPr lang="sv-SE" sz="1400" dirty="0"/>
              <a:t>resursbehov</a:t>
            </a:r>
          </a:p>
          <a:p>
            <a:r>
              <a:rPr lang="sv-SE" sz="1400" dirty="0"/>
              <a:t>former för återkoppling av genomförande och uppnådda effekter</a:t>
            </a:r>
          </a:p>
          <a:p>
            <a:r>
              <a:rPr lang="sv-SE" sz="1400" dirty="0"/>
              <a:t>dokumentationsbehov</a:t>
            </a:r>
          </a:p>
        </p:txBody>
      </p:sp>
      <p:pic>
        <p:nvPicPr>
          <p:cNvPr id="2" name="Bildobjekt 1" descr="Kvalitetshjulet, Var är vi, vart ska vi,hur gör vi, hur blev det. ">
            <a:extLst>
              <a:ext uri="{FF2B5EF4-FFF2-40B4-BE49-F238E27FC236}">
                <a16:creationId xmlns:a16="http://schemas.microsoft.com/office/drawing/2014/main" id="{D192838E-8FF9-EC79-E200-2C5ECD665C8D}"/>
              </a:ext>
            </a:extLst>
          </p:cNvPr>
          <p:cNvPicPr>
            <a:picLocks noChangeAspect="1"/>
          </p:cNvPicPr>
          <p:nvPr/>
        </p:nvPicPr>
        <p:blipFill rotWithShape="1">
          <a:blip r:embed="rId3"/>
          <a:srcRect l="10991" t="8973" r="2759"/>
          <a:stretch/>
        </p:blipFill>
        <p:spPr>
          <a:xfrm>
            <a:off x="5273457" y="1453019"/>
            <a:ext cx="3524078" cy="3049889"/>
          </a:xfrm>
          <a:prstGeom prst="rect">
            <a:avLst/>
          </a:prstGeom>
        </p:spPr>
      </p:pic>
    </p:spTree>
    <p:extLst>
      <p:ext uri="{BB962C8B-B14F-4D97-AF65-F5344CB8AC3E}">
        <p14:creationId xmlns:p14="http://schemas.microsoft.com/office/powerpoint/2010/main" val="125055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Hur gör vi?</a:t>
            </a:r>
            <a:br>
              <a:rPr lang="sv-SE" dirty="0"/>
            </a:br>
            <a:r>
              <a:rPr lang="sv-SE" sz="2000" dirty="0"/>
              <a:t>Genomföra</a:t>
            </a:r>
            <a:endParaRPr lang="sv-SE" dirty="0"/>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68000" y="1837445"/>
            <a:ext cx="4805457" cy="2838055"/>
          </a:xfrm>
        </p:spPr>
        <p:txBody>
          <a:bodyPr numCol="1"/>
          <a:lstStyle/>
          <a:p>
            <a:r>
              <a:rPr lang="sv-SE" sz="1400" dirty="0"/>
              <a:t>Hur går det i arbetet?</a:t>
            </a:r>
          </a:p>
          <a:p>
            <a:r>
              <a:rPr lang="sv-SE" sz="1400" dirty="0"/>
              <a:t>Håller ni er till de prioriterade insatserna?</a:t>
            </a:r>
          </a:p>
          <a:p>
            <a:r>
              <a:rPr lang="sv-SE" sz="1400" dirty="0"/>
              <a:t>Är alla involverade och delaktiga?</a:t>
            </a:r>
          </a:p>
          <a:p>
            <a:r>
              <a:rPr lang="sv-SE" sz="1400" dirty="0"/>
              <a:t>Är ni på rätt väg eller behöver något justeras i planeringen?</a:t>
            </a:r>
          </a:p>
          <a:p>
            <a:endParaRPr lang="sv-SE" sz="1400" dirty="0"/>
          </a:p>
        </p:txBody>
      </p:sp>
      <p:pic>
        <p:nvPicPr>
          <p:cNvPr id="4" name="Bildobjekt 3" descr="Kvalitetshjulet, Var är vi, vart ska vi,hur gör vi, hur blev det. ">
            <a:extLst>
              <a:ext uri="{FF2B5EF4-FFF2-40B4-BE49-F238E27FC236}">
                <a16:creationId xmlns:a16="http://schemas.microsoft.com/office/drawing/2014/main" id="{77B67122-E80E-1C58-2205-FA20FB80D49A}"/>
              </a:ext>
            </a:extLst>
          </p:cNvPr>
          <p:cNvPicPr>
            <a:picLocks noChangeAspect="1"/>
          </p:cNvPicPr>
          <p:nvPr/>
        </p:nvPicPr>
        <p:blipFill rotWithShape="1">
          <a:blip r:embed="rId3"/>
          <a:srcRect l="10991" t="8973" r="2759"/>
          <a:stretch/>
        </p:blipFill>
        <p:spPr>
          <a:xfrm>
            <a:off x="5273457" y="1453019"/>
            <a:ext cx="3524078" cy="3049889"/>
          </a:xfrm>
          <a:prstGeom prst="rect">
            <a:avLst/>
          </a:prstGeom>
        </p:spPr>
      </p:pic>
    </p:spTree>
    <p:extLst>
      <p:ext uri="{BB962C8B-B14F-4D97-AF65-F5344CB8AC3E}">
        <p14:creationId xmlns:p14="http://schemas.microsoft.com/office/powerpoint/2010/main" val="2358467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Hur blev det? </a:t>
            </a:r>
            <a:br>
              <a:rPr lang="sv-SE" dirty="0"/>
            </a:br>
            <a:r>
              <a:rPr lang="sv-SE" sz="2000" dirty="0"/>
              <a:t>Utvärdera</a:t>
            </a:r>
            <a:endParaRPr lang="sv-SE" dirty="0"/>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43854" y="1469185"/>
            <a:ext cx="4491401" cy="2616490"/>
          </a:xfrm>
        </p:spPr>
        <p:txBody>
          <a:bodyPr numCol="1"/>
          <a:lstStyle/>
          <a:p>
            <a:pPr marL="0" indent="0">
              <a:buNone/>
            </a:pPr>
            <a:endParaRPr lang="sv-SE" sz="1400" dirty="0"/>
          </a:p>
          <a:p>
            <a:r>
              <a:rPr lang="sv-SE" sz="1400" dirty="0"/>
              <a:t>Följ upp kontinuerligt.</a:t>
            </a:r>
          </a:p>
          <a:p>
            <a:r>
              <a:rPr lang="sv-SE" sz="1400" dirty="0"/>
              <a:t>Utvärdera insatsernas effekt.</a:t>
            </a:r>
          </a:p>
          <a:p>
            <a:r>
              <a:rPr lang="sv-SE" sz="1400" dirty="0"/>
              <a:t>Nationell måluppfyllelse utgångspunkt i allt förbättringsarbete.</a:t>
            </a:r>
          </a:p>
          <a:p>
            <a:r>
              <a:rPr lang="sv-SE" sz="1400" dirty="0"/>
              <a:t>Var är vi nu?</a:t>
            </a:r>
          </a:p>
          <a:p>
            <a:r>
              <a:rPr lang="sv-SE" sz="1400" dirty="0"/>
              <a:t>Vilket blir vårt nästa steg?</a:t>
            </a:r>
          </a:p>
        </p:txBody>
      </p:sp>
      <p:pic>
        <p:nvPicPr>
          <p:cNvPr id="2" name="Bildobjekt 1" descr="Kvalitetshjulet, Var är vi, vart ska vi,hur gör vi, hur blev det. ">
            <a:extLst>
              <a:ext uri="{FF2B5EF4-FFF2-40B4-BE49-F238E27FC236}">
                <a16:creationId xmlns:a16="http://schemas.microsoft.com/office/drawing/2014/main" id="{8B5F42EE-FAD3-3A36-8160-C1573A7C8F89}"/>
              </a:ext>
            </a:extLst>
          </p:cNvPr>
          <p:cNvPicPr>
            <a:picLocks noChangeAspect="1"/>
          </p:cNvPicPr>
          <p:nvPr/>
        </p:nvPicPr>
        <p:blipFill rotWithShape="1">
          <a:blip r:embed="rId3"/>
          <a:srcRect l="10991" t="8973" r="2759"/>
          <a:stretch/>
        </p:blipFill>
        <p:spPr>
          <a:xfrm>
            <a:off x="5273457" y="1453019"/>
            <a:ext cx="3524078" cy="3049889"/>
          </a:xfrm>
          <a:prstGeom prst="rect">
            <a:avLst/>
          </a:prstGeom>
        </p:spPr>
      </p:pic>
    </p:spTree>
    <p:extLst>
      <p:ext uri="{BB962C8B-B14F-4D97-AF65-F5344CB8AC3E}">
        <p14:creationId xmlns:p14="http://schemas.microsoft.com/office/powerpoint/2010/main" val="371442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2">
            <a:extLst>
              <a:ext uri="{FF2B5EF4-FFF2-40B4-BE49-F238E27FC236}">
                <a16:creationId xmlns:a16="http://schemas.microsoft.com/office/drawing/2014/main" id="{52D63E18-1EAC-60C2-F183-AD8043BDD477}"/>
              </a:ext>
            </a:extLst>
          </p:cNvPr>
          <p:cNvSpPr>
            <a:spLocks noGrp="1"/>
          </p:cNvSpPr>
          <p:nvPr>
            <p:ph type="title"/>
          </p:nvPr>
        </p:nvSpPr>
        <p:spPr>
          <a:xfrm>
            <a:off x="468000" y="468000"/>
            <a:ext cx="5104124" cy="620136"/>
          </a:xfrm>
        </p:spPr>
        <p:txBody>
          <a:bodyPr tIns="432000">
            <a:noAutofit/>
          </a:bodyPr>
          <a:lstStyle/>
          <a:p>
            <a:pPr algn="l"/>
            <a:r>
              <a:rPr lang="sv-SE" sz="3200" dirty="0"/>
              <a:t>Gemensam reflektion</a:t>
            </a:r>
          </a:p>
        </p:txBody>
      </p:sp>
      <p:sp>
        <p:nvSpPr>
          <p:cNvPr id="10" name="Platshållare för innehåll 3">
            <a:extLst>
              <a:ext uri="{FF2B5EF4-FFF2-40B4-BE49-F238E27FC236}">
                <a16:creationId xmlns:a16="http://schemas.microsoft.com/office/drawing/2014/main" id="{D82C3215-CD96-D083-E535-FB6AE121DCE4}"/>
              </a:ext>
            </a:extLst>
          </p:cNvPr>
          <p:cNvSpPr txBox="1">
            <a:spLocks/>
          </p:cNvSpPr>
          <p:nvPr/>
        </p:nvSpPr>
        <p:spPr>
          <a:xfrm>
            <a:off x="467999" y="1261872"/>
            <a:ext cx="5104125" cy="3413628"/>
          </a:xfrm>
          <a:prstGeom prst="rect">
            <a:avLst/>
          </a:prstGeom>
          <a:ln>
            <a:noFill/>
          </a:ln>
        </p:spPr>
        <p:style>
          <a:lnRef idx="2">
            <a:schemeClr val="accent2"/>
          </a:lnRef>
          <a:fillRef idx="1">
            <a:schemeClr val="lt1"/>
          </a:fillRef>
          <a:effectRef idx="0">
            <a:schemeClr val="accent2"/>
          </a:effectRef>
          <a:fontRef idx="minor">
            <a:schemeClr val="dk1"/>
          </a:fontRef>
        </p:style>
        <p:txBody>
          <a:bodyPr>
            <a:noAutofit/>
          </a:bodyPr>
          <a:lst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buFont typeface="Symbol" panose="05050102010706020507" pitchFamily="18" charset="2"/>
              <a:buChar char=""/>
            </a:pPr>
            <a:r>
              <a:rPr lang="sv-SE" sz="1400" dirty="0">
                <a:effectLst/>
                <a:latin typeface="+mn-lt"/>
                <a:ea typeface="Times New Roman" panose="02020603050405020304" pitchFamily="18" charset="0"/>
                <a:cs typeface="Times New Roman" panose="02020603050405020304" pitchFamily="18" charset="0"/>
              </a:rPr>
              <a:t>Vad bygger ni era slutsatser kring orsaker till resultaten på? Vad säger forskning och utvärderingar om liknande frågor? </a:t>
            </a:r>
          </a:p>
          <a:p>
            <a:pPr marL="342900" lvl="0" indent="-342900">
              <a:buFont typeface="Symbol" panose="05050102010706020507" pitchFamily="18" charset="2"/>
              <a:buChar char=""/>
            </a:pPr>
            <a:r>
              <a:rPr lang="sv-SE" sz="1400" dirty="0">
                <a:effectLst/>
                <a:latin typeface="+mn-lt"/>
                <a:ea typeface="Times New Roman" panose="02020603050405020304" pitchFamily="18" charset="0"/>
                <a:cs typeface="Times New Roman" panose="02020603050405020304" pitchFamily="18" charset="0"/>
              </a:rPr>
              <a:t>Är ert insamlade underlag tillräckligt informativt för att ni ska kunna genomföra analys och få förståelse för orsaker till resultat och måluppfyllelse?</a:t>
            </a:r>
          </a:p>
          <a:p>
            <a:pPr marL="342900" lvl="0" indent="-342900">
              <a:buFont typeface="Symbol" panose="05050102010706020507" pitchFamily="18" charset="2"/>
              <a:buChar char=""/>
            </a:pPr>
            <a:r>
              <a:rPr lang="sv-SE" sz="1400" dirty="0">
                <a:effectLst/>
                <a:latin typeface="+mn-lt"/>
                <a:ea typeface="Times New Roman" panose="02020603050405020304" pitchFamily="18" charset="0"/>
                <a:cs typeface="Times New Roman" panose="02020603050405020304" pitchFamily="18" charset="0"/>
              </a:rPr>
              <a:t>Har ni underlag för alla verksamheter ni som huvudman ansvarar för?</a:t>
            </a:r>
          </a:p>
          <a:p>
            <a:pPr marL="342900" lvl="0" indent="-342900">
              <a:buFont typeface="Symbol" panose="05050102010706020507" pitchFamily="18" charset="2"/>
              <a:buChar char=""/>
            </a:pPr>
            <a:r>
              <a:rPr lang="sv-SE" sz="1400" dirty="0">
                <a:effectLst/>
                <a:latin typeface="+mn-lt"/>
                <a:ea typeface="Times New Roman" panose="02020603050405020304" pitchFamily="18" charset="0"/>
                <a:cs typeface="Times New Roman" panose="02020603050405020304" pitchFamily="18" charset="0"/>
              </a:rPr>
              <a:t>Framgår orsakerna tydligt av dokumentationen eller behöver ytterligare uppföljning eller utvärdering genomföras? </a:t>
            </a:r>
          </a:p>
        </p:txBody>
      </p:sp>
      <p:pic>
        <p:nvPicPr>
          <p:cNvPr id="4" name="Bildobjekt 3" descr="En bild som visar text, leksak, docka, vektorgrafik&#10;&#10;Automatiskt genererad beskrivning">
            <a:extLst>
              <a:ext uri="{FF2B5EF4-FFF2-40B4-BE49-F238E27FC236}">
                <a16:creationId xmlns:a16="http://schemas.microsoft.com/office/drawing/2014/main" id="{53A3D778-AF27-60E0-129F-2AEADD6E165D}"/>
              </a:ext>
            </a:extLst>
          </p:cNvPr>
          <p:cNvPicPr>
            <a:picLocks noChangeAspect="1"/>
          </p:cNvPicPr>
          <p:nvPr/>
        </p:nvPicPr>
        <p:blipFill>
          <a:blip r:embed="rId3"/>
          <a:stretch>
            <a:fillRect/>
          </a:stretch>
        </p:blipFill>
        <p:spPr>
          <a:xfrm>
            <a:off x="5152030" y="2773641"/>
            <a:ext cx="3882242" cy="1875310"/>
          </a:xfrm>
          <a:prstGeom prst="rect">
            <a:avLst/>
          </a:prstGeom>
        </p:spPr>
      </p:pic>
    </p:spTree>
    <p:extLst>
      <p:ext uri="{BB962C8B-B14F-4D97-AF65-F5344CB8AC3E}">
        <p14:creationId xmlns:p14="http://schemas.microsoft.com/office/powerpoint/2010/main" val="317107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C58F9DBA-8D1C-5D7D-FECC-36DF9AFF82F3}"/>
              </a:ext>
            </a:extLst>
          </p:cNvPr>
          <p:cNvSpPr/>
          <p:nvPr/>
        </p:nvSpPr>
        <p:spPr>
          <a:xfrm>
            <a:off x="5185775" y="814192"/>
            <a:ext cx="3795387" cy="3698162"/>
          </a:xfrm>
          <a:prstGeom prst="ellipse">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a:p>
        </p:txBody>
      </p:sp>
      <p:sp>
        <p:nvSpPr>
          <p:cNvPr id="2" name="Rubrik 1">
            <a:extLst>
              <a:ext uri="{FF2B5EF4-FFF2-40B4-BE49-F238E27FC236}">
                <a16:creationId xmlns:a16="http://schemas.microsoft.com/office/drawing/2014/main" id="{3F6B1F09-01F9-4D0A-BC1D-BBF0F690C00F}"/>
              </a:ext>
            </a:extLst>
          </p:cNvPr>
          <p:cNvSpPr>
            <a:spLocks noGrp="1"/>
          </p:cNvSpPr>
          <p:nvPr>
            <p:ph type="title"/>
          </p:nvPr>
        </p:nvSpPr>
        <p:spPr>
          <a:xfrm>
            <a:off x="443534" y="731654"/>
            <a:ext cx="4572000" cy="771221"/>
          </a:xfrm>
        </p:spPr>
        <p:txBody>
          <a:bodyPr/>
          <a:lstStyle/>
          <a:p>
            <a:r>
              <a:rPr lang="sv-SE" sz="3200" dirty="0"/>
              <a:t>Stöd och fördjupning</a:t>
            </a:r>
          </a:p>
        </p:txBody>
      </p:sp>
      <p:pic>
        <p:nvPicPr>
          <p:cNvPr id="5" name="Bildobjekt 4">
            <a:extLst>
              <a:ext uri="{FF2B5EF4-FFF2-40B4-BE49-F238E27FC236}">
                <a16:creationId xmlns:a16="http://schemas.microsoft.com/office/drawing/2014/main" id="{A3A4ACFD-3D66-8D6D-E15B-84C8FD767AD4}"/>
              </a:ext>
            </a:extLst>
          </p:cNvPr>
          <p:cNvPicPr>
            <a:picLocks noChangeAspect="1"/>
          </p:cNvPicPr>
          <p:nvPr/>
        </p:nvPicPr>
        <p:blipFill>
          <a:blip r:embed="rId3"/>
          <a:stretch>
            <a:fillRect/>
          </a:stretch>
        </p:blipFill>
        <p:spPr>
          <a:xfrm>
            <a:off x="5484956" y="1522114"/>
            <a:ext cx="3192044" cy="2099272"/>
          </a:xfrm>
          <a:prstGeom prst="rect">
            <a:avLst/>
          </a:prstGeom>
        </p:spPr>
      </p:pic>
      <p:sp>
        <p:nvSpPr>
          <p:cNvPr id="7" name="Platshållare för innehåll 7">
            <a:extLst>
              <a:ext uri="{FF2B5EF4-FFF2-40B4-BE49-F238E27FC236}">
                <a16:creationId xmlns:a16="http://schemas.microsoft.com/office/drawing/2014/main" id="{38E6EAA3-CC3B-5241-C921-3E9DBE322AF7}"/>
              </a:ext>
            </a:extLst>
          </p:cNvPr>
          <p:cNvSpPr txBox="1">
            <a:spLocks/>
          </p:cNvSpPr>
          <p:nvPr/>
        </p:nvSpPr>
        <p:spPr>
          <a:xfrm>
            <a:off x="443534" y="1735024"/>
            <a:ext cx="4572000" cy="2862028"/>
          </a:xfrm>
          <a:prstGeom prst="rect">
            <a:avLst/>
          </a:prstGeom>
          <a:solidFill>
            <a:schemeClr val="bg1"/>
          </a:solidFill>
        </p:spPr>
        <p:txBody>
          <a:bodyPr>
            <a:normAutofit fontScale="62500" lnSpcReduction="20000"/>
          </a:bodyPr>
          <a:lst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v-SE" sz="2200" b="1" dirty="0"/>
              <a:t>Kvalitetsverkstaden</a:t>
            </a:r>
          </a:p>
          <a:p>
            <a:pPr marL="0" indent="0">
              <a:buNone/>
            </a:pPr>
            <a:r>
              <a:rPr lang="sv-SE" sz="2200" dirty="0"/>
              <a:t>I Skolverkets processtöd Kvalitetsverkstaden kan ni få hjälp att steg för steg arbeta med kvalitetshjulets olika delar.</a:t>
            </a:r>
          </a:p>
          <a:p>
            <a:r>
              <a:rPr lang="sv-SE" sz="2200" dirty="0"/>
              <a:t>Ett webbaserat processtöd</a:t>
            </a:r>
          </a:p>
          <a:p>
            <a:r>
              <a:rPr lang="sv-SE" sz="2200" dirty="0"/>
              <a:t>För huvudman, rektorer och lärare i skola och förskola</a:t>
            </a:r>
          </a:p>
          <a:p>
            <a:r>
              <a:rPr lang="sv-SE" sz="2200" dirty="0"/>
              <a:t>Statsbidrag finns att söka</a:t>
            </a:r>
          </a:p>
          <a:p>
            <a:r>
              <a:rPr lang="sv-SE" sz="2200" dirty="0"/>
              <a:t>Ett kontinuerligt arbete</a:t>
            </a:r>
          </a:p>
        </p:txBody>
      </p:sp>
      <p:sp>
        <p:nvSpPr>
          <p:cNvPr id="3" name="textruta 2">
            <a:extLst>
              <a:ext uri="{FF2B5EF4-FFF2-40B4-BE49-F238E27FC236}">
                <a16:creationId xmlns:a16="http://schemas.microsoft.com/office/drawing/2014/main" id="{9326337A-44ED-6C34-17EB-91601A5A79DB}"/>
              </a:ext>
            </a:extLst>
          </p:cNvPr>
          <p:cNvSpPr txBox="1"/>
          <p:nvPr/>
        </p:nvSpPr>
        <p:spPr>
          <a:xfrm>
            <a:off x="5736920" y="3707704"/>
            <a:ext cx="2940079" cy="5078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dirty="0">
                <a:hlinkClick r:id="rId4"/>
              </a:rPr>
              <a:t>Kvalitetsverkstaden på Skolverkets utbildningsplattform</a:t>
            </a:r>
            <a:endParaRPr lang="sv-SE" dirty="0"/>
          </a:p>
        </p:txBody>
      </p:sp>
    </p:spTree>
    <p:extLst>
      <p:ext uri="{BB962C8B-B14F-4D97-AF65-F5344CB8AC3E}">
        <p14:creationId xmlns:p14="http://schemas.microsoft.com/office/powerpoint/2010/main" val="1826637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84978C7-ED23-F310-B1AE-CE7BF140E9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067" y="1932154"/>
            <a:ext cx="3747380" cy="2650314"/>
          </a:xfrm>
          <a:prstGeom prst="rect">
            <a:avLst/>
          </a:prstGeom>
        </p:spPr>
      </p:pic>
      <p:pic>
        <p:nvPicPr>
          <p:cNvPr id="7" name="Bildobjekt 6">
            <a:extLst>
              <a:ext uri="{FF2B5EF4-FFF2-40B4-BE49-F238E27FC236}">
                <a16:creationId xmlns:a16="http://schemas.microsoft.com/office/drawing/2014/main" id="{A954851F-D195-4A8A-D570-2AF5A656594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71189" y="2092268"/>
            <a:ext cx="3751619" cy="2651738"/>
          </a:xfrm>
          <a:prstGeom prst="rect">
            <a:avLst/>
          </a:prstGeom>
        </p:spPr>
      </p:pic>
      <p:pic>
        <p:nvPicPr>
          <p:cNvPr id="9" name="Bildobjekt 8">
            <a:extLst>
              <a:ext uri="{FF2B5EF4-FFF2-40B4-BE49-F238E27FC236}">
                <a16:creationId xmlns:a16="http://schemas.microsoft.com/office/drawing/2014/main" id="{19A62E6E-9B61-DAC9-1DF8-99B15AA137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88880" y="1931118"/>
            <a:ext cx="3848564" cy="2720930"/>
          </a:xfrm>
          <a:prstGeom prst="rect">
            <a:avLst/>
          </a:prstGeom>
        </p:spPr>
      </p:pic>
      <p:sp>
        <p:nvSpPr>
          <p:cNvPr id="10" name="textruta 9">
            <a:extLst>
              <a:ext uri="{FF2B5EF4-FFF2-40B4-BE49-F238E27FC236}">
                <a16:creationId xmlns:a16="http://schemas.microsoft.com/office/drawing/2014/main" id="{CC003F7E-8C69-9CFF-9DD2-01E2752A3B06}"/>
              </a:ext>
            </a:extLst>
          </p:cNvPr>
          <p:cNvSpPr txBox="1"/>
          <p:nvPr/>
        </p:nvSpPr>
        <p:spPr>
          <a:xfrm>
            <a:off x="697674" y="936869"/>
            <a:ext cx="6198077" cy="1477328"/>
          </a:xfrm>
          <a:prstGeom prst="rect">
            <a:avLst/>
          </a:prstGeom>
          <a:noFill/>
        </p:spPr>
        <p:txBody>
          <a:bodyPr wrap="square" rtlCol="0">
            <a:spAutoFit/>
          </a:bodyPr>
          <a:lstStyle/>
          <a:p>
            <a:r>
              <a:rPr lang="sv-SE" sz="1500" dirty="0">
                <a:latin typeface="Arial" panose="020B0604020202020204" pitchFamily="34" charset="0"/>
                <a:cs typeface="Arial" panose="020B0604020202020204" pitchFamily="34" charset="0"/>
              </a:rPr>
              <a:t>Från hösten 2022 erbjuder Skolverket och SPSM kvalitetsdialoger. Erbjudandet ­skickas till ­skolchef och företrädare för nämnd och styrelse. Huvudmannen avgör vilka som ska delta. Läs mer genom att följa den här </a:t>
            </a:r>
            <a:r>
              <a:rPr lang="sv-SE" sz="1500" dirty="0">
                <a:latin typeface="Arial" panose="020B0604020202020204" pitchFamily="34" charset="0"/>
                <a:cs typeface="Arial" panose="020B0604020202020204" pitchFamily="34" charset="0"/>
                <a:hlinkClick r:id="rId6"/>
              </a:rPr>
              <a:t>länken</a:t>
            </a:r>
            <a:r>
              <a:rPr lang="sv-SE" sz="1500" dirty="0">
                <a:latin typeface="Arial" panose="020B0604020202020204" pitchFamily="34" charset="0"/>
                <a:cs typeface="Arial" panose="020B0604020202020204" pitchFamily="34" charset="0"/>
              </a:rPr>
              <a:t>.</a:t>
            </a:r>
          </a:p>
          <a:p>
            <a:endParaRPr lang="sv-SE" sz="1500" dirty="0">
              <a:latin typeface="Arial" panose="020B0604020202020204" pitchFamily="34" charset="0"/>
              <a:cs typeface="Arial" panose="020B0604020202020204" pitchFamily="34" charset="0"/>
            </a:endParaRPr>
          </a:p>
          <a:p>
            <a:r>
              <a:rPr lang="sv-SE" sz="1500" dirty="0">
                <a:latin typeface="Arial" panose="020B0604020202020204" pitchFamily="34" charset="0"/>
                <a:cs typeface="Arial" panose="020B0604020202020204" pitchFamily="34" charset="0"/>
              </a:rPr>
              <a:t>En kvalitetsdialog genomförs i tre steg:</a:t>
            </a:r>
          </a:p>
        </p:txBody>
      </p:sp>
      <p:sp>
        <p:nvSpPr>
          <p:cNvPr id="12" name="Rubrik 1">
            <a:extLst>
              <a:ext uri="{FF2B5EF4-FFF2-40B4-BE49-F238E27FC236}">
                <a16:creationId xmlns:a16="http://schemas.microsoft.com/office/drawing/2014/main" id="{49E2CD0D-25D4-2AA1-BBCA-33A1CE411A65}"/>
              </a:ext>
            </a:extLst>
          </p:cNvPr>
          <p:cNvSpPr txBox="1">
            <a:spLocks/>
          </p:cNvSpPr>
          <p:nvPr/>
        </p:nvSpPr>
        <p:spPr>
          <a:xfrm>
            <a:off x="697674" y="399005"/>
            <a:ext cx="7886700" cy="994172"/>
          </a:xfrm>
          <a:prstGeom prst="rect">
            <a:avLst/>
          </a:prstGeom>
        </p:spPr>
        <p:txBody>
          <a:bodyPr/>
          <a:lstStyle>
            <a:lvl1pPr algn="l" rtl="0" eaLnBrk="1" fontAlgn="base" hangingPunct="1">
              <a:lnSpc>
                <a:spcPct val="90000"/>
              </a:lnSpc>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sv-SE" sz="3200" dirty="0">
                <a:solidFill>
                  <a:srgbClr val="692859"/>
                </a:solidFill>
              </a:rPr>
              <a:t>Kvalitetsdialoger</a:t>
            </a:r>
          </a:p>
        </p:txBody>
      </p:sp>
      <p:grpSp>
        <p:nvGrpSpPr>
          <p:cNvPr id="4" name="Grupp 3">
            <a:extLst>
              <a:ext uri="{FF2B5EF4-FFF2-40B4-BE49-F238E27FC236}">
                <a16:creationId xmlns:a16="http://schemas.microsoft.com/office/drawing/2014/main" id="{324BF8F3-CE78-E06D-E50F-5D108F92738B}"/>
              </a:ext>
            </a:extLst>
          </p:cNvPr>
          <p:cNvGrpSpPr/>
          <p:nvPr/>
        </p:nvGrpSpPr>
        <p:grpSpPr>
          <a:xfrm>
            <a:off x="208084" y="2677869"/>
            <a:ext cx="385316" cy="461665"/>
            <a:chOff x="57376" y="1718742"/>
            <a:chExt cx="513754" cy="615553"/>
          </a:xfrm>
        </p:grpSpPr>
        <p:sp>
          <p:nvSpPr>
            <p:cNvPr id="3" name="Ellips 2">
              <a:extLst>
                <a:ext uri="{FF2B5EF4-FFF2-40B4-BE49-F238E27FC236}">
                  <a16:creationId xmlns:a16="http://schemas.microsoft.com/office/drawing/2014/main" id="{6F341568-9F90-E4C6-661B-E0A9EB8C90DF}"/>
                </a:ext>
              </a:extLst>
            </p:cNvPr>
            <p:cNvSpPr/>
            <p:nvPr/>
          </p:nvSpPr>
          <p:spPr>
            <a:xfrm>
              <a:off x="57376" y="1754252"/>
              <a:ext cx="513754" cy="513754"/>
            </a:xfrm>
            <a:prstGeom prst="ellipse">
              <a:avLst/>
            </a:prstGeom>
            <a:solidFill>
              <a:schemeClr val="bg1"/>
            </a:solidFill>
            <a:ln w="38100">
              <a:solidFill>
                <a:srgbClr val="527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2" name="textruta 1">
              <a:extLst>
                <a:ext uri="{FF2B5EF4-FFF2-40B4-BE49-F238E27FC236}">
                  <a16:creationId xmlns:a16="http://schemas.microsoft.com/office/drawing/2014/main" id="{493874E1-C123-C65A-9BF1-710E44D9C81D}"/>
                </a:ext>
              </a:extLst>
            </p:cNvPr>
            <p:cNvSpPr txBox="1"/>
            <p:nvPr/>
          </p:nvSpPr>
          <p:spPr>
            <a:xfrm>
              <a:off x="115411" y="1718742"/>
              <a:ext cx="301840" cy="615553"/>
            </a:xfrm>
            <a:prstGeom prst="rect">
              <a:avLst/>
            </a:prstGeom>
            <a:noFill/>
          </p:spPr>
          <p:txBody>
            <a:bodyPr wrap="square" rtlCol="0">
              <a:spAutoFit/>
            </a:bodyPr>
            <a:lstStyle/>
            <a:p>
              <a:r>
                <a:rPr lang="sv-SE" sz="2400" b="1" dirty="0">
                  <a:latin typeface="Arial" panose="020B0604020202020204" pitchFamily="34" charset="0"/>
                  <a:cs typeface="Arial" panose="020B0604020202020204" pitchFamily="34" charset="0"/>
                </a:rPr>
                <a:t>1</a:t>
              </a:r>
            </a:p>
          </p:txBody>
        </p:sp>
      </p:grpSp>
      <p:grpSp>
        <p:nvGrpSpPr>
          <p:cNvPr id="11" name="Grupp 10">
            <a:extLst>
              <a:ext uri="{FF2B5EF4-FFF2-40B4-BE49-F238E27FC236}">
                <a16:creationId xmlns:a16="http://schemas.microsoft.com/office/drawing/2014/main" id="{4FAC6FCE-9A3E-62E5-EF49-9CEB922B4775}"/>
              </a:ext>
            </a:extLst>
          </p:cNvPr>
          <p:cNvGrpSpPr/>
          <p:nvPr/>
        </p:nvGrpSpPr>
        <p:grpSpPr>
          <a:xfrm>
            <a:off x="3002710" y="2709313"/>
            <a:ext cx="385316" cy="461665"/>
            <a:chOff x="57376" y="1718742"/>
            <a:chExt cx="513754" cy="615553"/>
          </a:xfrm>
        </p:grpSpPr>
        <p:sp>
          <p:nvSpPr>
            <p:cNvPr id="13" name="Ellips 12">
              <a:extLst>
                <a:ext uri="{FF2B5EF4-FFF2-40B4-BE49-F238E27FC236}">
                  <a16:creationId xmlns:a16="http://schemas.microsoft.com/office/drawing/2014/main" id="{6C2823F8-008A-FE65-538F-46583EABA522}"/>
                </a:ext>
              </a:extLst>
            </p:cNvPr>
            <p:cNvSpPr/>
            <p:nvPr/>
          </p:nvSpPr>
          <p:spPr>
            <a:xfrm>
              <a:off x="57376" y="1754252"/>
              <a:ext cx="513754" cy="513754"/>
            </a:xfrm>
            <a:prstGeom prst="ellipse">
              <a:avLst/>
            </a:prstGeom>
            <a:solidFill>
              <a:schemeClr val="bg1"/>
            </a:solidFill>
            <a:ln w="38100">
              <a:solidFill>
                <a:srgbClr val="527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4" name="textruta 13">
              <a:extLst>
                <a:ext uri="{FF2B5EF4-FFF2-40B4-BE49-F238E27FC236}">
                  <a16:creationId xmlns:a16="http://schemas.microsoft.com/office/drawing/2014/main" id="{FAAD39CE-1D7D-E2B7-B41A-033C5C60FD7B}"/>
                </a:ext>
              </a:extLst>
            </p:cNvPr>
            <p:cNvSpPr txBox="1"/>
            <p:nvPr/>
          </p:nvSpPr>
          <p:spPr>
            <a:xfrm>
              <a:off x="115411" y="1718742"/>
              <a:ext cx="301840" cy="615553"/>
            </a:xfrm>
            <a:prstGeom prst="rect">
              <a:avLst/>
            </a:prstGeom>
            <a:noFill/>
          </p:spPr>
          <p:txBody>
            <a:bodyPr wrap="square" rtlCol="0">
              <a:spAutoFit/>
            </a:bodyPr>
            <a:lstStyle/>
            <a:p>
              <a:r>
                <a:rPr lang="sv-SE" sz="2400" b="1" dirty="0">
                  <a:latin typeface="Arial" panose="020B0604020202020204" pitchFamily="34" charset="0"/>
                  <a:cs typeface="Arial" panose="020B0604020202020204" pitchFamily="34" charset="0"/>
                </a:rPr>
                <a:t>2</a:t>
              </a:r>
            </a:p>
          </p:txBody>
        </p:sp>
      </p:grpSp>
      <p:grpSp>
        <p:nvGrpSpPr>
          <p:cNvPr id="15" name="Grupp 14">
            <a:extLst>
              <a:ext uri="{FF2B5EF4-FFF2-40B4-BE49-F238E27FC236}">
                <a16:creationId xmlns:a16="http://schemas.microsoft.com/office/drawing/2014/main" id="{F194D6F2-E1AB-0275-2EB4-F45931897DA7}"/>
              </a:ext>
            </a:extLst>
          </p:cNvPr>
          <p:cNvGrpSpPr/>
          <p:nvPr/>
        </p:nvGrpSpPr>
        <p:grpSpPr>
          <a:xfrm>
            <a:off x="6064648" y="2686875"/>
            <a:ext cx="385316" cy="461665"/>
            <a:chOff x="57376" y="1718742"/>
            <a:chExt cx="513754" cy="615553"/>
          </a:xfrm>
        </p:grpSpPr>
        <p:sp>
          <p:nvSpPr>
            <p:cNvPr id="16" name="Ellips 15">
              <a:extLst>
                <a:ext uri="{FF2B5EF4-FFF2-40B4-BE49-F238E27FC236}">
                  <a16:creationId xmlns:a16="http://schemas.microsoft.com/office/drawing/2014/main" id="{B01E52D3-3BC2-FFE0-39DA-1613ABCA5E54}"/>
                </a:ext>
              </a:extLst>
            </p:cNvPr>
            <p:cNvSpPr/>
            <p:nvPr/>
          </p:nvSpPr>
          <p:spPr>
            <a:xfrm>
              <a:off x="57376" y="1754252"/>
              <a:ext cx="513754" cy="513754"/>
            </a:xfrm>
            <a:prstGeom prst="ellipse">
              <a:avLst/>
            </a:prstGeom>
            <a:solidFill>
              <a:schemeClr val="bg1"/>
            </a:solidFill>
            <a:ln w="38100">
              <a:solidFill>
                <a:srgbClr val="527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7" name="textruta 16">
              <a:extLst>
                <a:ext uri="{FF2B5EF4-FFF2-40B4-BE49-F238E27FC236}">
                  <a16:creationId xmlns:a16="http://schemas.microsoft.com/office/drawing/2014/main" id="{A5734564-F163-6F68-CF6A-387CA12FC1C6}"/>
                </a:ext>
              </a:extLst>
            </p:cNvPr>
            <p:cNvSpPr txBox="1"/>
            <p:nvPr/>
          </p:nvSpPr>
          <p:spPr>
            <a:xfrm>
              <a:off x="115411" y="1718742"/>
              <a:ext cx="301840" cy="615553"/>
            </a:xfrm>
            <a:prstGeom prst="rect">
              <a:avLst/>
            </a:prstGeom>
            <a:noFill/>
          </p:spPr>
          <p:txBody>
            <a:bodyPr wrap="square" rtlCol="0">
              <a:spAutoFit/>
            </a:bodyPr>
            <a:lstStyle/>
            <a:p>
              <a:r>
                <a:rPr lang="sv-SE" sz="2400" b="1" dirty="0">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313982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9CF1355-540C-8147-B2F0-2C769AC88995}"/>
              </a:ext>
            </a:extLst>
          </p:cNvPr>
          <p:cNvSpPr>
            <a:spLocks noGrp="1"/>
          </p:cNvSpPr>
          <p:nvPr>
            <p:ph type="title"/>
          </p:nvPr>
        </p:nvSpPr>
        <p:spPr>
          <a:xfrm>
            <a:off x="468000" y="468000"/>
            <a:ext cx="4915350" cy="923772"/>
          </a:xfrm>
        </p:spPr>
        <p:txBody>
          <a:bodyPr wrap="square" anchor="t">
            <a:noAutofit/>
          </a:bodyPr>
          <a:lstStyle/>
          <a:p>
            <a:r>
              <a:rPr lang="sv-SE" dirty="0"/>
              <a:t>Vad är systematiskt kvalitetsarbete?</a:t>
            </a:r>
          </a:p>
        </p:txBody>
      </p:sp>
      <p:sp>
        <p:nvSpPr>
          <p:cNvPr id="8" name="Platshållare för innehåll 7">
            <a:extLst>
              <a:ext uri="{FF2B5EF4-FFF2-40B4-BE49-F238E27FC236}">
                <a16:creationId xmlns:a16="http://schemas.microsoft.com/office/drawing/2014/main" id="{7B817199-7DB9-E74B-A017-26082514FD04}"/>
              </a:ext>
            </a:extLst>
          </p:cNvPr>
          <p:cNvSpPr>
            <a:spLocks noGrp="1"/>
          </p:cNvSpPr>
          <p:nvPr>
            <p:ph idx="1"/>
          </p:nvPr>
        </p:nvSpPr>
        <p:spPr>
          <a:xfrm>
            <a:off x="420233" y="1780711"/>
            <a:ext cx="4915350" cy="2436448"/>
          </a:xfrm>
        </p:spPr>
        <p:txBody>
          <a:bodyPr>
            <a:normAutofit/>
          </a:bodyPr>
          <a:lstStyle/>
          <a:p>
            <a:r>
              <a:rPr lang="sv-SE" dirty="0"/>
              <a:t>Ett arbete som synliggör kvalitet och likvärdighet.</a:t>
            </a:r>
          </a:p>
          <a:p>
            <a:r>
              <a:rPr lang="sv-SE" dirty="0"/>
              <a:t>Ett verktyg för att styra, stödja och leda. </a:t>
            </a:r>
          </a:p>
          <a:p>
            <a:r>
              <a:rPr lang="sv-SE" dirty="0">
                <a:ea typeface="Times New Roman" panose="02020603050405020304" pitchFamily="18" charset="0"/>
              </a:rPr>
              <a:t>Ett verktyg för att få syn på vad ni behöver prioritera utifrån verksamheternas behov.</a:t>
            </a:r>
          </a:p>
          <a:p>
            <a:r>
              <a:rPr lang="sv-SE" dirty="0"/>
              <a:t>Ett verktyg för att bedriva långsiktigt och kontinuerligt utvecklingsarbete.</a:t>
            </a:r>
          </a:p>
          <a:p>
            <a:r>
              <a:rPr lang="sv-SE" dirty="0"/>
              <a:t>Ger inflytande och skapar delaktighet.</a:t>
            </a:r>
          </a:p>
          <a:p>
            <a:endParaRPr lang="sv-SE" dirty="0"/>
          </a:p>
          <a:p>
            <a:endParaRPr lang="sv-SE" dirty="0"/>
          </a:p>
        </p:txBody>
      </p:sp>
      <p:pic>
        <p:nvPicPr>
          <p:cNvPr id="4" name="Platshållare för bild 3" descr="foto med texten &quot;Grunden är barns och elevers möjligheter till lärande och utveckling&quot;.&#10;">
            <a:extLst>
              <a:ext uri="{FF2B5EF4-FFF2-40B4-BE49-F238E27FC236}">
                <a16:creationId xmlns:a16="http://schemas.microsoft.com/office/drawing/2014/main" id="{17CA70D6-D3F8-4545-AA21-6D06567F5BC5}"/>
              </a:ext>
            </a:extLst>
          </p:cNvPr>
          <p:cNvPicPr>
            <a:picLocks noGrp="1" noChangeAspect="1"/>
          </p:cNvPicPr>
          <p:nvPr>
            <p:ph type="pic" sz="quarter" idx="10"/>
          </p:nvPr>
        </p:nvPicPr>
        <p:blipFill rotWithShape="1">
          <a:blip r:embed="rId3"/>
          <a:srcRect t="-2" r="54503"/>
          <a:stretch/>
        </p:blipFill>
        <p:spPr>
          <a:xfrm>
            <a:off x="5905500" y="-23771"/>
            <a:ext cx="3238500" cy="4751378"/>
          </a:xfrm>
          <a:noFill/>
        </p:spPr>
      </p:pic>
      <p:sp>
        <p:nvSpPr>
          <p:cNvPr id="6" name="textruta 5">
            <a:extLst>
              <a:ext uri="{FF2B5EF4-FFF2-40B4-BE49-F238E27FC236}">
                <a16:creationId xmlns:a16="http://schemas.microsoft.com/office/drawing/2014/main" id="{A73D961C-4BA8-4746-A63E-B904B0FFF17B}"/>
              </a:ext>
            </a:extLst>
          </p:cNvPr>
          <p:cNvSpPr txBox="1"/>
          <p:nvPr/>
        </p:nvSpPr>
        <p:spPr>
          <a:xfrm>
            <a:off x="6296451" y="1520921"/>
            <a:ext cx="2456597" cy="830997"/>
          </a:xfrm>
          <a:prstGeom prst="rect">
            <a:avLst/>
          </a:prstGeom>
          <a:solidFill>
            <a:schemeClr val="bg1">
              <a:lumMod val="95000"/>
            </a:schemeClr>
          </a:solidFill>
        </p:spPr>
        <p:txBody>
          <a:bodyPr wrap="square" rtlCol="0">
            <a:spAutoFit/>
          </a:bodyPr>
          <a:lstStyle/>
          <a:p>
            <a:r>
              <a:rPr lang="sv-SE" sz="1600" b="1" dirty="0"/>
              <a:t>Grunden är barns och elevers möjligheter till lärande och utveckling!</a:t>
            </a:r>
          </a:p>
        </p:txBody>
      </p:sp>
    </p:spTree>
    <p:extLst>
      <p:ext uri="{BB962C8B-B14F-4D97-AF65-F5344CB8AC3E}">
        <p14:creationId xmlns:p14="http://schemas.microsoft.com/office/powerpoint/2010/main" val="425822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6DDFC0-8F1B-4471-86DB-E6BB9126416F}"/>
              </a:ext>
            </a:extLst>
          </p:cNvPr>
          <p:cNvSpPr>
            <a:spLocks noGrp="1"/>
          </p:cNvSpPr>
          <p:nvPr>
            <p:ph type="title"/>
          </p:nvPr>
        </p:nvSpPr>
        <p:spPr>
          <a:xfrm>
            <a:off x="379141" y="276225"/>
            <a:ext cx="8652125" cy="1104900"/>
          </a:xfrm>
        </p:spPr>
        <p:txBody>
          <a:bodyPr/>
          <a:lstStyle/>
          <a:p>
            <a:pPr>
              <a:lnSpc>
                <a:spcPct val="100000"/>
              </a:lnSpc>
              <a:spcBef>
                <a:spcPts val="1200"/>
              </a:spcBef>
              <a:spcAft>
                <a:spcPts val="600"/>
              </a:spcAft>
            </a:pPr>
            <a:r>
              <a:rPr lang="sv-SE" sz="2800" dirty="0"/>
              <a:t>Så gör vi för att lyckas med vårt systematiska kvalitetsarbete</a:t>
            </a:r>
            <a:endParaRPr lang="sv-SE" sz="4000" dirty="0"/>
          </a:p>
        </p:txBody>
      </p:sp>
      <p:sp>
        <p:nvSpPr>
          <p:cNvPr id="3" name="Ellips 2">
            <a:extLst>
              <a:ext uri="{FF2B5EF4-FFF2-40B4-BE49-F238E27FC236}">
                <a16:creationId xmlns:a16="http://schemas.microsoft.com/office/drawing/2014/main" id="{B9DE4D1B-A7B0-537B-6ABE-2DF3A9ECEA57}"/>
              </a:ext>
            </a:extLst>
          </p:cNvPr>
          <p:cNvSpPr/>
          <p:nvPr/>
        </p:nvSpPr>
        <p:spPr>
          <a:xfrm>
            <a:off x="5774498" y="1535582"/>
            <a:ext cx="3068877" cy="3011365"/>
          </a:xfrm>
          <a:prstGeom prst="ellipse">
            <a:avLst/>
          </a:prstGeom>
          <a:ln w="9525">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36" name="Bildobjekt 35">
            <a:extLst>
              <a:ext uri="{FF2B5EF4-FFF2-40B4-BE49-F238E27FC236}">
                <a16:creationId xmlns:a16="http://schemas.microsoft.com/office/drawing/2014/main" id="{8CD57069-6216-B0D3-FAC2-4AF6501DE7EE}"/>
              </a:ext>
            </a:extLst>
          </p:cNvPr>
          <p:cNvPicPr>
            <a:picLocks noChangeAspect="1"/>
          </p:cNvPicPr>
          <p:nvPr/>
        </p:nvPicPr>
        <p:blipFill>
          <a:blip r:embed="rId3"/>
          <a:stretch>
            <a:fillRect/>
          </a:stretch>
        </p:blipFill>
        <p:spPr>
          <a:xfrm>
            <a:off x="6680651" y="2165740"/>
            <a:ext cx="1160642" cy="1734164"/>
          </a:xfrm>
          <a:prstGeom prst="rect">
            <a:avLst/>
          </a:prstGeom>
        </p:spPr>
      </p:pic>
      <p:sp>
        <p:nvSpPr>
          <p:cNvPr id="22" name="Platshållare för innehåll 3">
            <a:extLst>
              <a:ext uri="{FF2B5EF4-FFF2-40B4-BE49-F238E27FC236}">
                <a16:creationId xmlns:a16="http://schemas.microsoft.com/office/drawing/2014/main" id="{61320AE7-EAD5-C877-FA8A-BD44E6B995DE}"/>
              </a:ext>
            </a:extLst>
          </p:cNvPr>
          <p:cNvSpPr txBox="1">
            <a:spLocks/>
          </p:cNvSpPr>
          <p:nvPr/>
        </p:nvSpPr>
        <p:spPr>
          <a:xfrm>
            <a:off x="404744" y="1594661"/>
            <a:ext cx="5257020" cy="3011365"/>
          </a:xfrm>
          <a:prstGeom prst="rect">
            <a:avLst/>
          </a:prstGeom>
          <a:ln>
            <a:noFill/>
          </a:ln>
        </p:spPr>
        <p:style>
          <a:lnRef idx="2">
            <a:schemeClr val="accent2"/>
          </a:lnRef>
          <a:fillRef idx="1">
            <a:schemeClr val="lt1"/>
          </a:fillRef>
          <a:effectRef idx="0">
            <a:schemeClr val="accent2"/>
          </a:effectRef>
          <a:fontRef idx="minor">
            <a:schemeClr val="dk1"/>
          </a:fontRef>
        </p:style>
        <p:txBody>
          <a:bodyPr numCol="2">
            <a:noAutofit/>
          </a:bodyPr>
          <a:lst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lnSpc>
                <a:spcPct val="100000"/>
              </a:lnSpc>
              <a:spcAft>
                <a:spcPts val="600"/>
              </a:spcAft>
              <a:buFont typeface="Symbol" panose="05050102010706020507" pitchFamily="18" charset="2"/>
              <a:buChar char=""/>
            </a:pPr>
            <a:r>
              <a:rPr lang="sv-SE" sz="1400" dirty="0"/>
              <a:t>Gemensam förståelse</a:t>
            </a:r>
          </a:p>
          <a:p>
            <a:pPr marL="342900" lvl="0" indent="-342900">
              <a:lnSpc>
                <a:spcPct val="100000"/>
              </a:lnSpc>
              <a:spcAft>
                <a:spcPts val="600"/>
              </a:spcAft>
              <a:buFont typeface="Symbol" panose="05050102010706020507" pitchFamily="18" charset="2"/>
              <a:buChar char=""/>
            </a:pPr>
            <a:r>
              <a:rPr lang="sv-SE" sz="1400" dirty="0"/>
              <a:t>Delaktighet och inflytande</a:t>
            </a:r>
          </a:p>
          <a:p>
            <a:pPr marL="342900" lvl="0" indent="-342900">
              <a:lnSpc>
                <a:spcPct val="100000"/>
              </a:lnSpc>
              <a:spcAft>
                <a:spcPts val="600"/>
              </a:spcAft>
              <a:buFont typeface="Symbol" panose="05050102010706020507" pitchFamily="18" charset="2"/>
              <a:buChar char=""/>
            </a:pPr>
            <a:r>
              <a:rPr lang="sv-SE" sz="1400" dirty="0"/>
              <a:t>Samarbete och god dialog</a:t>
            </a:r>
          </a:p>
          <a:p>
            <a:pPr marL="342900" lvl="0" indent="-342900">
              <a:lnSpc>
                <a:spcPct val="100000"/>
              </a:lnSpc>
              <a:spcAft>
                <a:spcPts val="600"/>
              </a:spcAft>
              <a:buFont typeface="Symbol" panose="05050102010706020507" pitchFamily="18" charset="2"/>
              <a:buChar char=""/>
            </a:pPr>
            <a:r>
              <a:rPr lang="sv-SE" sz="1400" dirty="0"/>
              <a:t>Tydlighet i roller och ansvar</a:t>
            </a:r>
          </a:p>
          <a:p>
            <a:pPr marL="342900" lvl="0" indent="-342900">
              <a:lnSpc>
                <a:spcPct val="100000"/>
              </a:lnSpc>
              <a:spcAft>
                <a:spcPts val="600"/>
              </a:spcAft>
              <a:buFont typeface="Symbol" panose="05050102010706020507" pitchFamily="18" charset="2"/>
              <a:buChar char=""/>
            </a:pPr>
            <a:r>
              <a:rPr lang="sv-SE" sz="1400" dirty="0"/>
              <a:t>Prioritera 3-4 mål samtidigt</a:t>
            </a:r>
          </a:p>
          <a:p>
            <a:pPr marL="342900" lvl="0" indent="-342900">
              <a:lnSpc>
                <a:spcPct val="100000"/>
              </a:lnSpc>
              <a:spcAft>
                <a:spcPts val="600"/>
              </a:spcAft>
              <a:buFont typeface="Symbol" panose="05050102010706020507" pitchFamily="18" charset="2"/>
              <a:buChar char=""/>
            </a:pPr>
            <a:r>
              <a:rPr lang="sv-SE" sz="1400" dirty="0"/>
              <a:t>Våga hålla i och hålla ut</a:t>
            </a:r>
          </a:p>
          <a:p>
            <a:pPr marL="342900" lvl="0" indent="-342900">
              <a:lnSpc>
                <a:spcPct val="100000"/>
              </a:lnSpc>
              <a:spcAft>
                <a:spcPts val="600"/>
              </a:spcAft>
              <a:buFont typeface="Symbol" panose="05050102010706020507" pitchFamily="18" charset="2"/>
              <a:buChar char=""/>
            </a:pPr>
            <a:r>
              <a:rPr lang="sv-SE" sz="1400" dirty="0"/>
              <a:t>Följ upp effekterna av det arbete som görs</a:t>
            </a:r>
          </a:p>
          <a:p>
            <a:pPr marL="342900" lvl="0" indent="-342900">
              <a:lnSpc>
                <a:spcPct val="100000"/>
              </a:lnSpc>
              <a:spcAft>
                <a:spcPts val="600"/>
              </a:spcAft>
              <a:buFont typeface="Symbol" panose="05050102010706020507" pitchFamily="18" charset="2"/>
              <a:buChar char=""/>
            </a:pPr>
            <a:r>
              <a:rPr lang="sv-SE" sz="1400" dirty="0"/>
              <a:t>Tydlig dokumentation</a:t>
            </a:r>
          </a:p>
          <a:p>
            <a:pPr marL="342900" lvl="0" indent="-342900">
              <a:lnSpc>
                <a:spcPct val="100000"/>
              </a:lnSpc>
              <a:spcAft>
                <a:spcPts val="600"/>
              </a:spcAft>
              <a:buFont typeface="Symbol" panose="05050102010706020507" pitchFamily="18" charset="2"/>
              <a:buChar char=""/>
            </a:pPr>
            <a:r>
              <a:rPr lang="sv-SE" sz="1400" dirty="0"/>
              <a:t>Rikta stöd och resurser utifrån behov</a:t>
            </a:r>
          </a:p>
          <a:p>
            <a:pPr marL="342900" lvl="0" indent="-342900">
              <a:lnSpc>
                <a:spcPct val="100000"/>
              </a:lnSpc>
              <a:spcAft>
                <a:spcPts val="600"/>
              </a:spcAft>
              <a:buFont typeface="Symbol" panose="05050102010706020507" pitchFamily="18" charset="2"/>
              <a:buChar char=""/>
            </a:pPr>
            <a:r>
              <a:rPr lang="sv-SE" sz="1400" dirty="0"/>
              <a:t>Höga förväntningar och tillit genom styrkedjan</a:t>
            </a:r>
          </a:p>
          <a:p>
            <a:pPr marL="342900" lvl="0" indent="-342900">
              <a:lnSpc>
                <a:spcPct val="100000"/>
              </a:lnSpc>
              <a:spcAft>
                <a:spcPts val="600"/>
              </a:spcAft>
              <a:buFont typeface="Symbol" panose="05050102010706020507" pitchFamily="18" charset="2"/>
              <a:buChar char=""/>
            </a:pPr>
            <a:r>
              <a:rPr lang="sv-SE" sz="1400" dirty="0"/>
              <a:t>Alla skolformer synliggörs</a:t>
            </a:r>
          </a:p>
          <a:p>
            <a:pPr marL="342900" lvl="0" indent="-342900">
              <a:lnSpc>
                <a:spcPct val="100000"/>
              </a:lnSpc>
              <a:spcAft>
                <a:spcPts val="600"/>
              </a:spcAft>
              <a:buFont typeface="Symbol" panose="05050102010706020507" pitchFamily="18" charset="2"/>
              <a:buChar char=""/>
            </a:pPr>
            <a:endParaRPr lang="sv-SE" sz="1200" dirty="0"/>
          </a:p>
          <a:p>
            <a:pPr marL="342900" lvl="0" indent="-342900">
              <a:lnSpc>
                <a:spcPct val="100000"/>
              </a:lnSpc>
              <a:spcAft>
                <a:spcPts val="600"/>
              </a:spcAft>
              <a:buFont typeface="Symbol" panose="05050102010706020507" pitchFamily="18" charset="2"/>
              <a:buChar char=""/>
            </a:pPr>
            <a:endParaRPr lang="sv-SE" sz="1200" dirty="0"/>
          </a:p>
          <a:p>
            <a:pPr marL="342900" lvl="0" indent="-342900">
              <a:lnSpc>
                <a:spcPct val="100000"/>
              </a:lnSpc>
              <a:spcAft>
                <a:spcPts val="600"/>
              </a:spcAft>
              <a:buFont typeface="Symbol" panose="05050102010706020507" pitchFamily="18" charset="2"/>
              <a:buChar char=""/>
            </a:pPr>
            <a:endParaRPr lang="sv-SE" sz="300" dirty="0"/>
          </a:p>
        </p:txBody>
      </p:sp>
    </p:spTree>
    <p:extLst>
      <p:ext uri="{BB962C8B-B14F-4D97-AF65-F5344CB8AC3E}">
        <p14:creationId xmlns:p14="http://schemas.microsoft.com/office/powerpoint/2010/main" val="427154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docka, leksak, vektorgrafik&#10;&#10;Automatiskt genererad beskrivning">
            <a:extLst>
              <a:ext uri="{FF2B5EF4-FFF2-40B4-BE49-F238E27FC236}">
                <a16:creationId xmlns:a16="http://schemas.microsoft.com/office/drawing/2014/main" id="{F29FF91C-3100-A516-8EA7-E284E8FF6256}"/>
              </a:ext>
            </a:extLst>
          </p:cNvPr>
          <p:cNvPicPr>
            <a:picLocks noChangeAspect="1"/>
          </p:cNvPicPr>
          <p:nvPr/>
        </p:nvPicPr>
        <p:blipFill>
          <a:blip r:embed="rId3"/>
          <a:stretch>
            <a:fillRect/>
          </a:stretch>
        </p:blipFill>
        <p:spPr>
          <a:xfrm>
            <a:off x="2053879" y="1959100"/>
            <a:ext cx="5036241" cy="2795114"/>
          </a:xfrm>
          <a:prstGeom prst="rect">
            <a:avLst/>
          </a:prstGeom>
        </p:spPr>
      </p:pic>
      <p:sp>
        <p:nvSpPr>
          <p:cNvPr id="5" name="Pratbubbla: rektangel med rundade hörn 4">
            <a:extLst>
              <a:ext uri="{FF2B5EF4-FFF2-40B4-BE49-F238E27FC236}">
                <a16:creationId xmlns:a16="http://schemas.microsoft.com/office/drawing/2014/main" id="{BAB4DC25-9D40-24B4-20E2-A8851F468A13}"/>
              </a:ext>
            </a:extLst>
          </p:cNvPr>
          <p:cNvSpPr/>
          <p:nvPr/>
        </p:nvSpPr>
        <p:spPr>
          <a:xfrm>
            <a:off x="4654296" y="441196"/>
            <a:ext cx="3433902" cy="151790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400" dirty="0">
                <a:solidFill>
                  <a:schemeClr val="tx1"/>
                </a:solidFill>
              </a:rPr>
              <a:t>Huvudmannens ansvar innebär att systematiskt och kontinuerligt planera, följa upp och utveckla verksamheten så att de nationella målen kan uppfyllas.</a:t>
            </a:r>
            <a:endParaRPr lang="sv-SE" dirty="0">
              <a:solidFill>
                <a:schemeClr val="tx1"/>
              </a:solidFill>
            </a:endParaRPr>
          </a:p>
        </p:txBody>
      </p:sp>
      <p:sp>
        <p:nvSpPr>
          <p:cNvPr id="6" name="Pratbubbla: rektangel med rundade hörn 5">
            <a:extLst>
              <a:ext uri="{FF2B5EF4-FFF2-40B4-BE49-F238E27FC236}">
                <a16:creationId xmlns:a16="http://schemas.microsoft.com/office/drawing/2014/main" id="{4F419206-1957-08CA-2D97-03C00C4F05E5}"/>
              </a:ext>
            </a:extLst>
          </p:cNvPr>
          <p:cNvSpPr/>
          <p:nvPr/>
        </p:nvSpPr>
        <p:spPr>
          <a:xfrm flipH="1">
            <a:off x="1280270" y="242876"/>
            <a:ext cx="2565866" cy="1621956"/>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v-SE" sz="1400" dirty="0"/>
              <a:t>Skollagens bestämmelser ger huvudmannen en central roll att förbättra verksamheten.</a:t>
            </a:r>
            <a:endParaRPr lang="sv-SE" dirty="0"/>
          </a:p>
        </p:txBody>
      </p:sp>
    </p:spTree>
    <p:extLst>
      <p:ext uri="{BB962C8B-B14F-4D97-AF65-F5344CB8AC3E}">
        <p14:creationId xmlns:p14="http://schemas.microsoft.com/office/powerpoint/2010/main" val="239068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CEBFD0-5ABB-0E62-CA68-48897468E904}"/>
              </a:ext>
            </a:extLst>
          </p:cNvPr>
          <p:cNvSpPr>
            <a:spLocks noGrp="1"/>
          </p:cNvSpPr>
          <p:nvPr>
            <p:ph type="title"/>
          </p:nvPr>
        </p:nvSpPr>
        <p:spPr>
          <a:xfrm>
            <a:off x="1692000" y="1505603"/>
            <a:ext cx="5760000" cy="1772895"/>
          </a:xfrm>
        </p:spPr>
        <p:txBody>
          <a:bodyPr/>
          <a:lstStyle/>
          <a:p>
            <a:r>
              <a:rPr lang="sv-SE" dirty="0"/>
              <a:t>Nästa bild visar exempel på ansvar för det systematiska kvalitetsarbetet på olika nivåer i styrkedjan.</a:t>
            </a:r>
          </a:p>
        </p:txBody>
      </p:sp>
    </p:spTree>
    <p:extLst>
      <p:ext uri="{BB962C8B-B14F-4D97-AF65-F5344CB8AC3E}">
        <p14:creationId xmlns:p14="http://schemas.microsoft.com/office/powerpoint/2010/main" val="75390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6">
            <a:extLst>
              <a:ext uri="{FF2B5EF4-FFF2-40B4-BE49-F238E27FC236}">
                <a16:creationId xmlns:a16="http://schemas.microsoft.com/office/drawing/2014/main" id="{B41B1936-4E81-80DC-3CC5-63D86113142F}"/>
              </a:ext>
            </a:extLst>
          </p:cNvPr>
          <p:cNvGraphicFramePr>
            <a:graphicFrameLocks noGrp="1"/>
          </p:cNvGraphicFramePr>
          <p:nvPr>
            <p:extLst>
              <p:ext uri="{D42A27DB-BD31-4B8C-83A1-F6EECF244321}">
                <p14:modId xmlns:p14="http://schemas.microsoft.com/office/powerpoint/2010/main" val="1232546169"/>
              </p:ext>
            </p:extLst>
          </p:nvPr>
        </p:nvGraphicFramePr>
        <p:xfrm>
          <a:off x="0" y="0"/>
          <a:ext cx="9144000" cy="517195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71335690"/>
                    </a:ext>
                  </a:extLst>
                </a:gridCol>
                <a:gridCol w="3048000">
                  <a:extLst>
                    <a:ext uri="{9D8B030D-6E8A-4147-A177-3AD203B41FA5}">
                      <a16:colId xmlns:a16="http://schemas.microsoft.com/office/drawing/2014/main" val="2749105810"/>
                    </a:ext>
                  </a:extLst>
                </a:gridCol>
                <a:gridCol w="3048000">
                  <a:extLst>
                    <a:ext uri="{9D8B030D-6E8A-4147-A177-3AD203B41FA5}">
                      <a16:colId xmlns:a16="http://schemas.microsoft.com/office/drawing/2014/main" val="3936166147"/>
                    </a:ext>
                  </a:extLst>
                </a:gridCol>
              </a:tblGrid>
              <a:tr h="918210">
                <a:tc>
                  <a:txBody>
                    <a:bodyPr/>
                    <a:lstStyle/>
                    <a:p>
                      <a:r>
                        <a:rPr lang="sv-SE" sz="1400" dirty="0"/>
                        <a:t>Huvudmannanivåns (nämnd/styrelse och skolchef/tjänstemän) ansvar för det systematiska kvalitetsarbetet </a:t>
                      </a:r>
                    </a:p>
                  </a:txBody>
                  <a:tcPr marL="68580" marR="68580" marT="34290" marB="34290"/>
                </a:tc>
                <a:tc>
                  <a:txBody>
                    <a:bodyPr/>
                    <a:lstStyle/>
                    <a:p>
                      <a:r>
                        <a:rPr lang="sv-SE" sz="1400" dirty="0"/>
                        <a:t>Rektorsnivåns ansvar för det systematiska kvalitetsarbetet </a:t>
                      </a:r>
                    </a:p>
                  </a:txBody>
                  <a:tcPr marL="68580" marR="68580" marT="34290" marB="34290"/>
                </a:tc>
                <a:tc>
                  <a:txBody>
                    <a:bodyPr/>
                    <a:lstStyle/>
                    <a:p>
                      <a:r>
                        <a:rPr lang="sv-SE" sz="1400" dirty="0"/>
                        <a:t>Undervisningsnivåns ansvar för det systematiska kvalitetsarbetet</a:t>
                      </a:r>
                    </a:p>
                  </a:txBody>
                  <a:tcPr marL="68580" marR="68580" marT="34290" marB="34290"/>
                </a:tc>
                <a:extLst>
                  <a:ext uri="{0D108BD9-81ED-4DB2-BD59-A6C34878D82A}">
                    <a16:rowId xmlns:a16="http://schemas.microsoft.com/office/drawing/2014/main" val="1954788595"/>
                  </a:ext>
                </a:extLst>
              </a:tr>
              <a:tr h="825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mn-lt"/>
                          <a:ea typeface="+mn-ea"/>
                          <a:cs typeface="+mn-cs"/>
                        </a:rPr>
                        <a:t>Övergripande ansvar för utbildningens kvalitet och likvärdighet. </a:t>
                      </a:r>
                    </a:p>
                  </a:txBody>
                  <a:tcPr marL="68580" marR="68580" marT="34290" marB="34290"/>
                </a:tc>
                <a:tc>
                  <a:txBody>
                    <a:bodyPr/>
                    <a:lstStyle/>
                    <a:p>
                      <a:r>
                        <a:rPr lang="sv-SE" sz="1200" dirty="0"/>
                        <a:t>Ansvar för enhetens kvalitet och likvärdighet. Tänk särskilt på undervisningens kvalitet och elevernas välmående.</a:t>
                      </a:r>
                    </a:p>
                  </a:txBody>
                  <a:tcPr marL="68580" marR="68580" marT="34290" marB="34290"/>
                </a:tc>
                <a:tc>
                  <a:txBody>
                    <a:bodyPr/>
                    <a:lstStyle/>
                    <a:p>
                      <a:r>
                        <a:rPr lang="sv-SE" sz="1200" dirty="0"/>
                        <a:t>Ansvar för att undervisningen håller en hög kvalitet och elevernas välmående.</a:t>
                      </a:r>
                    </a:p>
                  </a:txBody>
                  <a:tcPr marL="68580" marR="68580" marT="34290" marB="34290"/>
                </a:tc>
                <a:extLst>
                  <a:ext uri="{0D108BD9-81ED-4DB2-BD59-A6C34878D82A}">
                    <a16:rowId xmlns:a16="http://schemas.microsoft.com/office/drawing/2014/main" val="1377984086"/>
                  </a:ext>
                </a:extLst>
              </a:tr>
              <a:tr h="1528873">
                <a:tc>
                  <a:txBody>
                    <a:bodyPr/>
                    <a:lstStyle/>
                    <a:p>
                      <a:r>
                        <a:rPr lang="sv-SE" sz="1200" b="1" kern="1200" dirty="0">
                          <a:solidFill>
                            <a:schemeClr val="dk1"/>
                          </a:solidFill>
                          <a:effectLst/>
                          <a:latin typeface="+mn-lt"/>
                          <a:ea typeface="+mn-ea"/>
                          <a:cs typeface="+mn-cs"/>
                        </a:rPr>
                        <a:t>Nämnd/styrelse</a:t>
                      </a:r>
                      <a:r>
                        <a:rPr lang="sv-SE" sz="1200" kern="1200" dirty="0">
                          <a:solidFill>
                            <a:schemeClr val="dk1"/>
                          </a:solidFill>
                          <a:effectLst/>
                          <a:latin typeface="+mn-lt"/>
                          <a:ea typeface="+mn-ea"/>
                          <a:cs typeface="+mn-cs"/>
                        </a:rPr>
                        <a:t>: Efterfråga och ta del av verksamheternas resultat och förutsättningar. </a:t>
                      </a:r>
                    </a:p>
                    <a:p>
                      <a:r>
                        <a:rPr lang="sv-SE" sz="1200" b="1" kern="1200" dirty="0">
                          <a:solidFill>
                            <a:schemeClr val="dk1"/>
                          </a:solidFill>
                          <a:effectLst/>
                          <a:latin typeface="+mn-lt"/>
                          <a:ea typeface="+mn-ea"/>
                          <a:cs typeface="+mn-cs"/>
                        </a:rPr>
                        <a:t>Skolchef/tjänstemän</a:t>
                      </a:r>
                      <a:r>
                        <a:rPr lang="sv-SE" sz="1200" kern="1200" dirty="0">
                          <a:solidFill>
                            <a:schemeClr val="dk1"/>
                          </a:solidFill>
                          <a:effectLst/>
                          <a:latin typeface="+mn-lt"/>
                          <a:ea typeface="+mn-ea"/>
                          <a:cs typeface="+mn-cs"/>
                        </a:rPr>
                        <a:t>: Samla in och analysera orsakerna till resultaten. </a:t>
                      </a:r>
                      <a:r>
                        <a:rPr lang="sv-SE" sz="1200" dirty="0"/>
                        <a:t>Tänk på att samla in både kvantitativa och kvalitativa resultat. </a:t>
                      </a:r>
                      <a:endParaRPr lang="sv-SE" sz="1200" kern="1200" dirty="0">
                        <a:solidFill>
                          <a:schemeClr val="dk1"/>
                        </a:solidFill>
                        <a:effectLst/>
                        <a:latin typeface="+mn-lt"/>
                        <a:ea typeface="+mn-ea"/>
                        <a:cs typeface="+mn-cs"/>
                      </a:endParaRPr>
                    </a:p>
                  </a:txBody>
                  <a:tcPr marL="68580" marR="68580" marT="34290" marB="34290"/>
                </a:tc>
                <a:tc>
                  <a:txBody>
                    <a:bodyPr/>
                    <a:lstStyle/>
                    <a:p>
                      <a:r>
                        <a:rPr lang="sv-SE" sz="1200" dirty="0"/>
                        <a:t>Samla in underlag som visar hur enhetens resultat och förutsättningar ser ut. Tänk på att samla in både kvantitativa och kvalitativa resultat. Analysera orsakerna enhetens resultat. Tänk särskilt på personalens samt barn och elevers inflytande och barn och vårdnadshavares möjlighet att delta.</a:t>
                      </a:r>
                    </a:p>
                  </a:txBody>
                  <a:tcPr marL="68580" marR="68580" marT="34290" marB="34290"/>
                </a:tc>
                <a:tc>
                  <a:txBody>
                    <a:bodyPr/>
                    <a:lstStyle/>
                    <a:p>
                      <a:r>
                        <a:rPr lang="sv-SE" sz="1200" dirty="0"/>
                        <a:t>Ansvar för att kontinuerligt följa upp och analysera hur undervisningens genomförande påverkar elevernas resultat och mående. </a:t>
                      </a:r>
                    </a:p>
                  </a:txBody>
                  <a:tcPr marL="68580" marR="68580" marT="34290" marB="34290"/>
                </a:tc>
                <a:extLst>
                  <a:ext uri="{0D108BD9-81ED-4DB2-BD59-A6C34878D82A}">
                    <a16:rowId xmlns:a16="http://schemas.microsoft.com/office/drawing/2014/main" val="2129861542"/>
                  </a:ext>
                </a:extLst>
              </a:tr>
              <a:tr h="911810">
                <a:tc>
                  <a:txBody>
                    <a:bodyPr/>
                    <a:lstStyle/>
                    <a:p>
                      <a:r>
                        <a:rPr lang="sv-SE" sz="1200" kern="1200" dirty="0">
                          <a:solidFill>
                            <a:schemeClr val="dk1"/>
                          </a:solidFill>
                          <a:effectLst/>
                          <a:latin typeface="+mn-lt"/>
                          <a:ea typeface="+mn-ea"/>
                          <a:cs typeface="+mn-cs"/>
                        </a:rPr>
                        <a:t>Prioritera mål och utvecklingsinsatser utifrån vad analysen visar. Tänk särskilt på vikten av dialog i styrkedjan. </a:t>
                      </a:r>
                    </a:p>
                  </a:txBody>
                  <a:tcPr marL="68580" marR="68580" marT="34290" marB="34290"/>
                </a:tc>
                <a:tc>
                  <a:txBody>
                    <a:bodyPr/>
                    <a:lstStyle/>
                    <a:p>
                      <a:r>
                        <a:rPr lang="sv-SE" sz="1200" dirty="0"/>
                        <a:t>Prioritera utvecklingsinsatser på enheten utifrån vad analysen visar. </a:t>
                      </a:r>
                    </a:p>
                  </a:txBody>
                  <a:tcPr marL="68580" marR="68580" marT="34290" marB="34290"/>
                </a:tc>
                <a:tc>
                  <a:txBody>
                    <a:bodyPr/>
                    <a:lstStyle/>
                    <a:p>
                      <a:r>
                        <a:rPr lang="sv-SE" sz="1200" dirty="0"/>
                        <a:t>Ansvar för att utveckla och förbättra undervisningen utifrån elevernas behov och det som framkommit av uppföljning och analys. </a:t>
                      </a:r>
                    </a:p>
                  </a:txBody>
                  <a:tcPr marL="68580" marR="68580" marT="34290" marB="34290"/>
                </a:tc>
                <a:extLst>
                  <a:ext uri="{0D108BD9-81ED-4DB2-BD59-A6C34878D82A}">
                    <a16:rowId xmlns:a16="http://schemas.microsoft.com/office/drawing/2014/main" val="3143139020"/>
                  </a:ext>
                </a:extLst>
              </a:tr>
              <a:tr h="9812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mn-lt"/>
                          <a:ea typeface="+mn-ea"/>
                          <a:cs typeface="+mn-cs"/>
                        </a:rPr>
                        <a:t>Fördela resurser och insatser utifrån verksamheternas olika behov och vad som framkommit i analysen.</a:t>
                      </a:r>
                      <a:endParaRPr lang="sv-SE" sz="1200" dirty="0"/>
                    </a:p>
                  </a:txBody>
                  <a:tcPr marL="68580" marR="68580" marT="34290" marB="34290"/>
                </a:tc>
                <a:tc>
                  <a:txBody>
                    <a:bodyPr/>
                    <a:lstStyle/>
                    <a:p>
                      <a:r>
                        <a:rPr lang="sv-SE" sz="1200" dirty="0"/>
                        <a:t>Fördela resurser och insatser på enheten utifrån det som framkommit i analysen. </a:t>
                      </a:r>
                    </a:p>
                  </a:txBody>
                  <a:tcPr marL="68580" marR="68580" marT="34290" marB="34290"/>
                </a:tc>
                <a:tc>
                  <a:txBody>
                    <a:bodyPr/>
                    <a:lstStyle/>
                    <a:p>
                      <a:r>
                        <a:rPr lang="sv-SE" sz="1200" dirty="0"/>
                        <a:t>I samarbete med rektor och kollegor ansvara för att tilldelade resurser används på ett ändamålsenligt sätt.</a:t>
                      </a:r>
                    </a:p>
                  </a:txBody>
                  <a:tcPr marL="68580" marR="68580" marT="34290" marB="34290"/>
                </a:tc>
                <a:extLst>
                  <a:ext uri="{0D108BD9-81ED-4DB2-BD59-A6C34878D82A}">
                    <a16:rowId xmlns:a16="http://schemas.microsoft.com/office/drawing/2014/main" val="1943107279"/>
                  </a:ext>
                </a:extLst>
              </a:tr>
            </a:tbl>
          </a:graphicData>
        </a:graphic>
      </p:graphicFrame>
    </p:spTree>
    <p:extLst>
      <p:ext uri="{BB962C8B-B14F-4D97-AF65-F5344CB8AC3E}">
        <p14:creationId xmlns:p14="http://schemas.microsoft.com/office/powerpoint/2010/main" val="380449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F6CB9-53CA-021C-8FC8-2BBF8EC47023}"/>
              </a:ext>
            </a:extLst>
          </p:cNvPr>
          <p:cNvSpPr>
            <a:spLocks noGrp="1"/>
          </p:cNvSpPr>
          <p:nvPr>
            <p:ph type="title"/>
          </p:nvPr>
        </p:nvSpPr>
        <p:spPr>
          <a:xfrm>
            <a:off x="467999" y="468000"/>
            <a:ext cx="8495025" cy="923772"/>
          </a:xfrm>
        </p:spPr>
        <p:txBody>
          <a:bodyPr/>
          <a:lstStyle/>
          <a:p>
            <a:r>
              <a:rPr lang="sv-SE" dirty="0"/>
              <a:t>Elevhälsan ska vara en del i kvalitetsarbetet	</a:t>
            </a:r>
          </a:p>
        </p:txBody>
      </p:sp>
      <p:sp>
        <p:nvSpPr>
          <p:cNvPr id="3" name="Platshållare för innehåll 2">
            <a:extLst>
              <a:ext uri="{FF2B5EF4-FFF2-40B4-BE49-F238E27FC236}">
                <a16:creationId xmlns:a16="http://schemas.microsoft.com/office/drawing/2014/main" id="{2CE74035-767B-9591-766E-DEA1244A7457}"/>
              </a:ext>
            </a:extLst>
          </p:cNvPr>
          <p:cNvSpPr>
            <a:spLocks noGrp="1"/>
          </p:cNvSpPr>
          <p:nvPr>
            <p:ph idx="1"/>
          </p:nvPr>
        </p:nvSpPr>
        <p:spPr/>
        <p:txBody>
          <a:bodyPr/>
          <a:lstStyle/>
          <a:p>
            <a:r>
              <a:rPr lang="sv-SE" dirty="0"/>
              <a:t>Ändring i skollagen från 2 juli 2023</a:t>
            </a:r>
          </a:p>
          <a:p>
            <a:r>
              <a:rPr lang="sv-SE" dirty="0"/>
              <a:t>Betoning på att elevhälsan ska vara en del av skolans kvalitetsarbete.  </a:t>
            </a:r>
          </a:p>
        </p:txBody>
      </p:sp>
    </p:spTree>
    <p:extLst>
      <p:ext uri="{BB962C8B-B14F-4D97-AF65-F5344CB8AC3E}">
        <p14:creationId xmlns:p14="http://schemas.microsoft.com/office/powerpoint/2010/main" val="221759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49676AE-4C30-0E46-BAE1-C46FC0E6B508}"/>
              </a:ext>
            </a:extLst>
          </p:cNvPr>
          <p:cNvSpPr>
            <a:spLocks noGrp="1"/>
          </p:cNvSpPr>
          <p:nvPr>
            <p:ph type="title"/>
          </p:nvPr>
        </p:nvSpPr>
        <p:spPr/>
        <p:txBody>
          <a:bodyPr/>
          <a:lstStyle/>
          <a:p>
            <a:r>
              <a:rPr lang="sv-SE" dirty="0"/>
              <a:t>Rutiner för klagomålshantering </a:t>
            </a:r>
          </a:p>
        </p:txBody>
      </p:sp>
      <p:sp>
        <p:nvSpPr>
          <p:cNvPr id="4" name="Platshållare för innehåll 3">
            <a:extLst>
              <a:ext uri="{FF2B5EF4-FFF2-40B4-BE49-F238E27FC236}">
                <a16:creationId xmlns:a16="http://schemas.microsoft.com/office/drawing/2014/main" id="{06A4C372-27BA-F840-A71F-45318AD837A2}"/>
              </a:ext>
            </a:extLst>
          </p:cNvPr>
          <p:cNvSpPr>
            <a:spLocks noGrp="1"/>
          </p:cNvSpPr>
          <p:nvPr>
            <p:ph idx="1"/>
          </p:nvPr>
        </p:nvSpPr>
        <p:spPr>
          <a:xfrm>
            <a:off x="468000" y="1692000"/>
            <a:ext cx="4915350" cy="3049409"/>
          </a:xfrm>
        </p:spPr>
        <p:txBody>
          <a:bodyPr>
            <a:normAutofit/>
          </a:bodyPr>
          <a:lstStyle/>
          <a:p>
            <a:pPr marL="0" indent="0">
              <a:buNone/>
            </a:pPr>
            <a:r>
              <a:rPr lang="sv-SE" dirty="0"/>
              <a:t>Enligt skollagen ska alla huvudmän </a:t>
            </a:r>
          </a:p>
          <a:p>
            <a:pPr lvl="0"/>
            <a:r>
              <a:rPr lang="sv-SE" dirty="0"/>
              <a:t>ha rutiner för att ta emot och utreda klagomål </a:t>
            </a:r>
          </a:p>
          <a:p>
            <a:pPr lvl="0"/>
            <a:r>
              <a:rPr lang="sv-SE" dirty="0"/>
              <a:t>lämna information om sina rutiner på ett lämpligt sätt</a:t>
            </a:r>
          </a:p>
          <a:p>
            <a:r>
              <a:rPr lang="sv-SE" dirty="0"/>
              <a:t>se till att nödvändiga åtgärder vidtas om det genom uppföljning, klagomål eller på annat sätt framkommer att det finns brister i verksamheten.</a:t>
            </a:r>
          </a:p>
          <a:p>
            <a:pPr marL="0" indent="0">
              <a:buNone/>
            </a:pPr>
            <a:r>
              <a:rPr lang="sv-SE" b="1" dirty="0"/>
              <a:t>Klagomålshanteringen är en del av det systematiska kvalitetsarbetet.</a:t>
            </a:r>
          </a:p>
        </p:txBody>
      </p:sp>
      <p:pic>
        <p:nvPicPr>
          <p:cNvPr id="6" name="Platshållare för diagram 5" descr="Dekorationsbild.">
            <a:hlinkClick r:id="rId3"/>
            <a:extLst>
              <a:ext uri="{FF2B5EF4-FFF2-40B4-BE49-F238E27FC236}">
                <a16:creationId xmlns:a16="http://schemas.microsoft.com/office/drawing/2014/main" id="{BCDE38CD-E711-48FD-BDD5-70F52E56148F}"/>
              </a:ext>
            </a:extLst>
          </p:cNvPr>
          <p:cNvPicPr>
            <a:picLocks noGrp="1" noChangeAspect="1"/>
          </p:cNvPicPr>
          <p:nvPr>
            <p:ph type="chart" sz="quarter" idx="10"/>
          </p:nvPr>
        </p:nvPicPr>
        <p:blipFill>
          <a:blip r:embed="rId4"/>
          <a:stretch>
            <a:fillRect/>
          </a:stretch>
        </p:blipFill>
        <p:spPr>
          <a:xfrm rot="21103281">
            <a:off x="5753665" y="406348"/>
            <a:ext cx="3035532" cy="424437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1294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2">
            <a:extLst>
              <a:ext uri="{FF2B5EF4-FFF2-40B4-BE49-F238E27FC236}">
                <a16:creationId xmlns:a16="http://schemas.microsoft.com/office/drawing/2014/main" id="{52D63E18-1EAC-60C2-F183-AD8043BDD477}"/>
              </a:ext>
            </a:extLst>
          </p:cNvPr>
          <p:cNvSpPr>
            <a:spLocks noGrp="1"/>
          </p:cNvSpPr>
          <p:nvPr>
            <p:ph type="title"/>
          </p:nvPr>
        </p:nvSpPr>
        <p:spPr>
          <a:xfrm>
            <a:off x="468000" y="468000"/>
            <a:ext cx="4990968" cy="620136"/>
          </a:xfrm>
        </p:spPr>
        <p:txBody>
          <a:bodyPr tIns="432000">
            <a:noAutofit/>
          </a:bodyPr>
          <a:lstStyle/>
          <a:p>
            <a:pPr algn="l"/>
            <a:r>
              <a:rPr lang="sv-SE" sz="3200" dirty="0"/>
              <a:t>Gemensam reflektion</a:t>
            </a:r>
          </a:p>
        </p:txBody>
      </p:sp>
      <p:sp>
        <p:nvSpPr>
          <p:cNvPr id="10" name="Platshållare för innehåll 3">
            <a:extLst>
              <a:ext uri="{FF2B5EF4-FFF2-40B4-BE49-F238E27FC236}">
                <a16:creationId xmlns:a16="http://schemas.microsoft.com/office/drawing/2014/main" id="{D82C3215-CD96-D083-E535-FB6AE121DCE4}"/>
              </a:ext>
            </a:extLst>
          </p:cNvPr>
          <p:cNvSpPr txBox="1">
            <a:spLocks/>
          </p:cNvSpPr>
          <p:nvPr/>
        </p:nvSpPr>
        <p:spPr>
          <a:xfrm>
            <a:off x="468000" y="1261872"/>
            <a:ext cx="4990968" cy="2784689"/>
          </a:xfrm>
          <a:prstGeom prst="rect">
            <a:avLst/>
          </a:prstGeom>
          <a:ln>
            <a:no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lnSpc>
                <a:spcPct val="100000"/>
              </a:lnSpc>
              <a:spcAft>
                <a:spcPts val="600"/>
              </a:spcAft>
              <a:buFont typeface="Symbol" panose="05050102010706020507" pitchFamily="18" charset="2"/>
              <a:buChar char=""/>
            </a:pPr>
            <a:r>
              <a:rPr lang="sv-SE" sz="1400" dirty="0"/>
              <a:t>Beskriv hur ert systematiska kvalitetsarbete fungerar idag. Hur vill ni att det ska fungera? </a:t>
            </a:r>
          </a:p>
          <a:p>
            <a:pPr marL="342900" lvl="0" indent="-342900">
              <a:lnSpc>
                <a:spcPct val="100000"/>
              </a:lnSpc>
              <a:spcAft>
                <a:spcPts val="600"/>
              </a:spcAft>
              <a:buFont typeface="Symbol" panose="05050102010706020507" pitchFamily="18" charset="2"/>
              <a:buChar char=""/>
            </a:pPr>
            <a:r>
              <a:rPr lang="sv-SE" sz="1400" dirty="0"/>
              <a:t>Vilka erfarenheter finns det att lära av och ta tillvara? </a:t>
            </a:r>
          </a:p>
          <a:p>
            <a:pPr marL="342900" lvl="0" indent="-342900">
              <a:lnSpc>
                <a:spcPct val="100000"/>
              </a:lnSpc>
              <a:spcAft>
                <a:spcPts val="600"/>
              </a:spcAft>
              <a:buFont typeface="Symbol" panose="05050102010706020507" pitchFamily="18" charset="2"/>
              <a:buChar char=""/>
            </a:pPr>
            <a:r>
              <a:rPr lang="sv-SE" sz="1400" dirty="0"/>
              <a:t>Hur ser ni till att huvudmannens kvalitetsarbete bygger på verksamheternas resultat och analys?</a:t>
            </a:r>
          </a:p>
          <a:p>
            <a:pPr marL="342900" lvl="0" indent="-342900">
              <a:lnSpc>
                <a:spcPct val="100000"/>
              </a:lnSpc>
              <a:spcAft>
                <a:spcPts val="600"/>
              </a:spcAft>
              <a:buFont typeface="Symbol" panose="05050102010706020507" pitchFamily="18" charset="2"/>
              <a:buChar char=""/>
            </a:pPr>
            <a:r>
              <a:rPr lang="sv-SE" sz="1400" dirty="0"/>
              <a:t>Har ni de system och stöd som behövs för att rektorerna ska kunna leda ett systematiskt kvalitetsarbete på varje enhet? Beskriv. </a:t>
            </a:r>
          </a:p>
          <a:p>
            <a:pPr marL="342900" lvl="0" indent="-342900">
              <a:lnSpc>
                <a:spcPct val="100000"/>
              </a:lnSpc>
              <a:spcAft>
                <a:spcPts val="600"/>
              </a:spcAft>
              <a:buFont typeface="Symbol" panose="05050102010706020507" pitchFamily="18" charset="2"/>
              <a:buChar char=""/>
            </a:pPr>
            <a:r>
              <a:rPr lang="sv-SE" sz="1400" dirty="0"/>
              <a:t>Hur kan ni som huvudman bidra till att alla skolformer och fritidshemmet ingår i det systematiska kvalitetsarbetet? </a:t>
            </a:r>
          </a:p>
        </p:txBody>
      </p:sp>
      <p:pic>
        <p:nvPicPr>
          <p:cNvPr id="4" name="Bildobjekt 3" descr="En bild som visar text, leksak, docka, vektorgrafik&#10;&#10;Automatiskt genererad beskrivning">
            <a:extLst>
              <a:ext uri="{FF2B5EF4-FFF2-40B4-BE49-F238E27FC236}">
                <a16:creationId xmlns:a16="http://schemas.microsoft.com/office/drawing/2014/main" id="{53A3D778-AF27-60E0-129F-2AEADD6E165D}"/>
              </a:ext>
            </a:extLst>
          </p:cNvPr>
          <p:cNvPicPr>
            <a:picLocks noChangeAspect="1"/>
          </p:cNvPicPr>
          <p:nvPr/>
        </p:nvPicPr>
        <p:blipFill>
          <a:blip r:embed="rId3"/>
          <a:stretch>
            <a:fillRect/>
          </a:stretch>
        </p:blipFill>
        <p:spPr>
          <a:xfrm>
            <a:off x="5152030" y="2773641"/>
            <a:ext cx="3882242" cy="1875310"/>
          </a:xfrm>
          <a:prstGeom prst="rect">
            <a:avLst/>
          </a:prstGeom>
        </p:spPr>
      </p:pic>
    </p:spTree>
    <p:extLst>
      <p:ext uri="{BB962C8B-B14F-4D97-AF65-F5344CB8AC3E}">
        <p14:creationId xmlns:p14="http://schemas.microsoft.com/office/powerpoint/2010/main" val="185821879"/>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Skolverket 2020 blue</Template>
  <TotalTime>1959</TotalTime>
  <Words>969</Words>
  <Application>Microsoft Office PowerPoint</Application>
  <PresentationFormat>Bildspel på skärmen (16:9)</PresentationFormat>
  <Paragraphs>128</Paragraphs>
  <Slides>20</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Source Sans Pro</vt:lpstr>
      <vt:lpstr>Symbol</vt:lpstr>
      <vt:lpstr>Systemtypsnitt</vt:lpstr>
      <vt:lpstr>Office-tema</vt:lpstr>
      <vt:lpstr>Introduktion till systematiskt kvalitetsarbete</vt:lpstr>
      <vt:lpstr>Vad är systematiskt kvalitetsarbete?</vt:lpstr>
      <vt:lpstr>Så gör vi för att lyckas med vårt systematiska kvalitetsarbete</vt:lpstr>
      <vt:lpstr>PowerPoint-presentation</vt:lpstr>
      <vt:lpstr>Nästa bild visar exempel på ansvar för det systematiska kvalitetsarbetet på olika nivåer i styrkedjan.</vt:lpstr>
      <vt:lpstr>PowerPoint-presentation</vt:lpstr>
      <vt:lpstr>Elevhälsan ska vara en del i kvalitetsarbetet </vt:lpstr>
      <vt:lpstr>Rutiner för klagomålshantering </vt:lpstr>
      <vt:lpstr>Gemensam reflektion</vt:lpstr>
      <vt:lpstr>Vad innebär det att arbeta med systematiskt kvalitetsarbete?</vt:lpstr>
      <vt:lpstr>Var är vi? Samla underlag till en nulägesbeskrivning </vt:lpstr>
      <vt:lpstr>Vart ska vi? Analysera och bedöma utvecklingsbehov</vt:lpstr>
      <vt:lpstr>Vart ska vi? Analysera</vt:lpstr>
      <vt:lpstr>Hur gör vi? Planera</vt:lpstr>
      <vt:lpstr>Hur gör vi? Genomföra</vt:lpstr>
      <vt:lpstr>Hur blev det?  Utvärdera</vt:lpstr>
      <vt:lpstr>Gemensam reflektion</vt:lpstr>
      <vt:lpstr>Stöd och fördjupning</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till systematiskt kvalitetsarbete</dc:title>
  <dc:creator>Johanna Chung</dc:creator>
  <cp:lastModifiedBy>Johanna Chung</cp:lastModifiedBy>
  <cp:revision>28</cp:revision>
  <dcterms:created xsi:type="dcterms:W3CDTF">2022-06-21T10:04:52Z</dcterms:created>
  <dcterms:modified xsi:type="dcterms:W3CDTF">2022-12-08T12:51:19Z</dcterms:modified>
</cp:coreProperties>
</file>