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Lst>
  <p:notesMasterIdLst>
    <p:notesMasterId r:id="rId20"/>
  </p:notesMasterIdLst>
  <p:handoutMasterIdLst>
    <p:handoutMasterId r:id="rId21"/>
  </p:handoutMasterIdLst>
  <p:sldIdLst>
    <p:sldId id="434" r:id="rId3"/>
    <p:sldId id="336" r:id="rId4"/>
    <p:sldId id="415" r:id="rId5"/>
    <p:sldId id="403" r:id="rId6"/>
    <p:sldId id="429" r:id="rId7"/>
    <p:sldId id="339" r:id="rId8"/>
    <p:sldId id="433" r:id="rId9"/>
    <p:sldId id="427" r:id="rId10"/>
    <p:sldId id="370" r:id="rId11"/>
    <p:sldId id="426" r:id="rId12"/>
    <p:sldId id="341" r:id="rId13"/>
    <p:sldId id="418" r:id="rId14"/>
    <p:sldId id="411" r:id="rId15"/>
    <p:sldId id="430" r:id="rId16"/>
    <p:sldId id="428" r:id="rId17"/>
    <p:sldId id="416" r:id="rId18"/>
    <p:sldId id="381" r:id="rId19"/>
  </p:sldIdLst>
  <p:sldSz cx="9144000" cy="6858000" type="screen4x3"/>
  <p:notesSz cx="6808788" cy="9940925"/>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orient="horz" pos="3543" userDrawn="1">
          <p15:clr>
            <a:srgbClr val="A4A3A4"/>
          </p15:clr>
        </p15:guide>
        <p15:guide id="3" orient="horz" pos="709" userDrawn="1">
          <p15:clr>
            <a:srgbClr val="A4A3A4"/>
          </p15:clr>
        </p15:guide>
        <p15:guide id="4" orient="horz" pos="1344" userDrawn="1">
          <p15:clr>
            <a:srgbClr val="A4A3A4"/>
          </p15:clr>
        </p15:guide>
        <p15:guide id="5" pos="340" userDrawn="1">
          <p15:clr>
            <a:srgbClr val="A4A3A4"/>
          </p15:clr>
        </p15:guide>
        <p15:guide id="6" pos="54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örfattare"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6F062"/>
    <a:srgbClr val="0070B8"/>
    <a:srgbClr val="80B8DD"/>
    <a:srgbClr val="81B9DE"/>
    <a:srgbClr val="0191D9"/>
    <a:srgbClr val="D4C506"/>
    <a:srgbClr val="5931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15" autoAdjust="0"/>
    <p:restoredTop sz="96374" autoAdjust="0"/>
  </p:normalViewPr>
  <p:slideViewPr>
    <p:cSldViewPr snapToGrid="0" snapToObjects="1" showGuides="1">
      <p:cViewPr varScale="1">
        <p:scale>
          <a:sx n="114" d="100"/>
          <a:sy n="114" d="100"/>
        </p:scale>
        <p:origin x="1464" y="114"/>
      </p:cViewPr>
      <p:guideLst>
        <p:guide orient="horz" pos="1049"/>
        <p:guide orient="horz" pos="3543"/>
        <p:guide orient="horz" pos="709"/>
        <p:guide orient="horz" pos="1344"/>
        <p:guide pos="340"/>
        <p:guide pos="547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0D0F6F6A-02DD-4D25-AADC-F4B60FFF1CBC}"/>
              </a:ext>
            </a:extLst>
          </p:cNvPr>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2BCC5744-C6DB-4A77-8FC2-AC7119626E82}"/>
              </a:ext>
            </a:extLst>
          </p:cNvPr>
          <p:cNvSpPr>
            <a:spLocks noGrp="1"/>
          </p:cNvSpPr>
          <p:nvPr>
            <p:ph type="dt" sz="quarter" idx="1"/>
          </p:nvPr>
        </p:nvSpPr>
        <p:spPr>
          <a:xfrm>
            <a:off x="3856738" y="0"/>
            <a:ext cx="2950475" cy="498773"/>
          </a:xfrm>
          <a:prstGeom prst="rect">
            <a:avLst/>
          </a:prstGeom>
        </p:spPr>
        <p:txBody>
          <a:bodyPr vert="horz" lIns="91440" tIns="45720" rIns="91440" bIns="45720" rtlCol="0"/>
          <a:lstStyle>
            <a:lvl1pPr algn="r">
              <a:defRPr sz="1200"/>
            </a:lvl1pPr>
          </a:lstStyle>
          <a:p>
            <a:fld id="{B5AEA77D-7441-4BA6-9DD5-C4F65CB4CC7E}" type="datetimeFigureOut">
              <a:rPr lang="sv-SE" smtClean="0"/>
              <a:t>2018-08-28</a:t>
            </a:fld>
            <a:endParaRPr lang="sv-SE"/>
          </a:p>
        </p:txBody>
      </p:sp>
      <p:sp>
        <p:nvSpPr>
          <p:cNvPr id="4" name="Platshållare för sidfot 3">
            <a:extLst>
              <a:ext uri="{FF2B5EF4-FFF2-40B4-BE49-F238E27FC236}">
                <a16:creationId xmlns:a16="http://schemas.microsoft.com/office/drawing/2014/main" id="{2381B70F-9D49-4E39-911E-3F05601226D9}"/>
              </a:ext>
            </a:extLst>
          </p:cNvPr>
          <p:cNvSpPr>
            <a:spLocks noGrp="1"/>
          </p:cNvSpPr>
          <p:nvPr>
            <p:ph type="ftr" sz="quarter" idx="2"/>
          </p:nvPr>
        </p:nvSpPr>
        <p:spPr>
          <a:xfrm>
            <a:off x="0" y="9442155"/>
            <a:ext cx="2950475" cy="498771"/>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572B9F94-992C-44E8-A620-2249197044D3}"/>
              </a:ext>
            </a:extLst>
          </p:cNvPr>
          <p:cNvSpPr>
            <a:spLocks noGrp="1"/>
          </p:cNvSpPr>
          <p:nvPr>
            <p:ph type="sldNum" sz="quarter" idx="3"/>
          </p:nvPr>
        </p:nvSpPr>
        <p:spPr>
          <a:xfrm>
            <a:off x="3856738" y="9442155"/>
            <a:ext cx="2950475" cy="498771"/>
          </a:xfrm>
          <a:prstGeom prst="rect">
            <a:avLst/>
          </a:prstGeom>
        </p:spPr>
        <p:txBody>
          <a:bodyPr vert="horz" lIns="91440" tIns="45720" rIns="91440" bIns="45720" rtlCol="0" anchor="b"/>
          <a:lstStyle>
            <a:lvl1pPr algn="r">
              <a:defRPr sz="1200"/>
            </a:lvl1pPr>
          </a:lstStyle>
          <a:p>
            <a:fld id="{E1A28A9D-C44B-4CD3-99EC-D0F67ACFA284}" type="slidenum">
              <a:rPr lang="sv-SE" smtClean="0"/>
              <a:t>‹#›</a:t>
            </a:fld>
            <a:endParaRPr lang="sv-SE"/>
          </a:p>
        </p:txBody>
      </p:sp>
    </p:spTree>
    <p:extLst>
      <p:ext uri="{BB962C8B-B14F-4D97-AF65-F5344CB8AC3E}">
        <p14:creationId xmlns:p14="http://schemas.microsoft.com/office/powerpoint/2010/main" val="1139579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50475" cy="49704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6738" y="1"/>
            <a:ext cx="2950475" cy="497046"/>
          </a:xfrm>
          <a:prstGeom prst="rect">
            <a:avLst/>
          </a:prstGeom>
        </p:spPr>
        <p:txBody>
          <a:bodyPr vert="horz" lIns="91440" tIns="45720" rIns="91440" bIns="45720" rtlCol="0"/>
          <a:lstStyle>
            <a:lvl1pPr algn="r">
              <a:defRPr sz="1200"/>
            </a:lvl1pPr>
          </a:lstStyle>
          <a:p>
            <a:fld id="{DD39589A-77AE-8742-9915-C1B3823E4C74}" type="datetimeFigureOut">
              <a:rPr lang="sv-SE" smtClean="0"/>
              <a:t>2018-08-28</a:t>
            </a:fld>
            <a:endParaRPr lang="sv-SE"/>
          </a:p>
        </p:txBody>
      </p:sp>
      <p:sp>
        <p:nvSpPr>
          <p:cNvPr id="4" name="Platshållare för bildobjekt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879" y="4721940"/>
            <a:ext cx="5447030" cy="447341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6738" y="9442154"/>
            <a:ext cx="2950475" cy="497046"/>
          </a:xfrm>
          <a:prstGeom prst="rect">
            <a:avLst/>
          </a:prstGeom>
        </p:spPr>
        <p:txBody>
          <a:bodyPr vert="horz" lIns="91440" tIns="45720" rIns="91440" bIns="45720" rtlCol="0" anchor="b"/>
          <a:lstStyle>
            <a:lvl1pPr algn="r">
              <a:defRPr sz="1200"/>
            </a:lvl1pPr>
          </a:lstStyle>
          <a:p>
            <a:fld id="{D19210D8-C7BE-4048-A19C-361049763203}" type="slidenum">
              <a:rPr lang="sv-SE" smtClean="0"/>
              <a:t>‹#›</a:t>
            </a:fld>
            <a:endParaRPr lang="sv-SE"/>
          </a:p>
        </p:txBody>
      </p:sp>
    </p:spTree>
    <p:extLst>
      <p:ext uri="{BB962C8B-B14F-4D97-AF65-F5344CB8AC3E}">
        <p14:creationId xmlns:p14="http://schemas.microsoft.com/office/powerpoint/2010/main" val="2066348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solidFill>
                  <a:srgbClr val="FF0000"/>
                </a:solidFill>
              </a:rPr>
              <a:t>Bygga </a:t>
            </a:r>
            <a:r>
              <a:rPr lang="sv-SE" dirty="0">
                <a:solidFill>
                  <a:srgbClr val="FF0000"/>
                </a:solidFill>
              </a:rPr>
              <a:t>svenska </a:t>
            </a:r>
            <a:r>
              <a:rPr lang="sv-SE" sz="1200" dirty="0">
                <a:solidFill>
                  <a:schemeClr val="tx2"/>
                </a:solidFill>
              </a:rPr>
              <a:t>beskriver </a:t>
            </a:r>
            <a:r>
              <a:rPr lang="sv-SE" sz="1200">
                <a:solidFill>
                  <a:schemeClr val="tx2"/>
                </a:solidFill>
              </a:rPr>
              <a:t>elevers språkutveckling i fem steg </a:t>
            </a:r>
            <a:r>
              <a:rPr lang="sv-SE" sz="1200" dirty="0">
                <a:solidFill>
                  <a:schemeClr val="tx2"/>
                </a:solidFill>
              </a:rPr>
              <a:t>med fokus på skolspråk</a:t>
            </a:r>
            <a:r>
              <a:rPr lang="sv-SE" sz="1200">
                <a:solidFill>
                  <a:schemeClr val="tx2"/>
                </a:solidFill>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Det gäller för </a:t>
            </a:r>
            <a:r>
              <a:rPr lang="sv-SE" sz="1200" dirty="0">
                <a:solidFill>
                  <a:schemeClr val="tx2"/>
                </a:solidFill>
              </a:rPr>
              <a:t>elever i grundskole- och gymnasieåldern.  </a:t>
            </a:r>
          </a:p>
          <a:p>
            <a:endParaRPr lang="sv-SE" b="0"/>
          </a:p>
          <a:p>
            <a:endParaRPr lang="sv-SE" b="0" dirty="0"/>
          </a:p>
          <a:p>
            <a:r>
              <a:rPr lang="sv-SE" b="0" i="1" dirty="0"/>
              <a:t>Denna </a:t>
            </a:r>
            <a:r>
              <a:rPr lang="sv-SE" b="0" i="1"/>
              <a:t>presentation har fokus på hur</a:t>
            </a:r>
            <a:endParaRPr lang="sv-SE" b="0" i="1" dirty="0"/>
          </a:p>
          <a:p>
            <a:pPr marL="228600" indent="-228600">
              <a:buAutoNum type="arabicParenR"/>
            </a:pPr>
            <a:r>
              <a:rPr lang="sv-SE" b="0" i="1"/>
              <a:t>dokumentation </a:t>
            </a:r>
            <a:r>
              <a:rPr lang="sv-SE" b="0" i="1" dirty="0"/>
              <a:t>av </a:t>
            </a:r>
            <a:r>
              <a:rPr lang="sv-SE" b="0" i="1"/>
              <a:t>elevens språkutveckling kan </a:t>
            </a:r>
            <a:r>
              <a:rPr lang="sv-SE" b="0" i="1" dirty="0"/>
              <a:t>ge underlag för planering </a:t>
            </a:r>
            <a:r>
              <a:rPr lang="sv-SE" b="0" i="1"/>
              <a:t>av utbildningen och därmed vara en del av det systematiska kvalitetsarbete genom uppföljning </a:t>
            </a:r>
            <a:r>
              <a:rPr lang="sv-SE" b="0" i="1" dirty="0"/>
              <a:t>av de </a:t>
            </a:r>
            <a:r>
              <a:rPr lang="sv-SE" b="0" i="1"/>
              <a:t>nyanlända elevernas skolgång</a:t>
            </a:r>
            <a:endParaRPr lang="sv-SE"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sv-SE" b="0" i="1" dirty="0"/>
              <a:t>2) hur Bygga svenska kan bidra till </a:t>
            </a:r>
            <a:r>
              <a:rPr lang="sv-SE" b="0" i="1"/>
              <a:t>planering av undervisningen för att stödja språkutveckling </a:t>
            </a:r>
            <a:r>
              <a:rPr lang="sv-SE" b="0" i="1" dirty="0"/>
              <a:t>i alla ämnen.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2</a:t>
            </a:fld>
            <a:endParaRPr lang="sv-SE"/>
          </a:p>
        </p:txBody>
      </p:sp>
    </p:spTree>
    <p:extLst>
      <p:ext uri="{BB962C8B-B14F-4D97-AF65-F5344CB8AC3E}">
        <p14:creationId xmlns:p14="http://schemas.microsoft.com/office/powerpoint/2010/main" val="1306522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Bygga svenska är anpassad till </a:t>
            </a:r>
            <a:r>
              <a:rPr lang="sv-SE"/>
              <a:t>en vanlig arbetsgång i skolan: </a:t>
            </a:r>
            <a:r>
              <a:rPr lang="sv-SE" dirty="0"/>
              <a:t>undervisning – utvärdering -– fortsatt undervisning.</a:t>
            </a:r>
          </a:p>
          <a:p>
            <a:endParaRPr lang="sv-SE"/>
          </a:p>
          <a:p>
            <a:r>
              <a:rPr lang="sv-SE"/>
              <a:t>Elevprestationer kan bedömas formativt i </a:t>
            </a:r>
            <a:r>
              <a:rPr lang="sv-SE" dirty="0"/>
              <a:t>det löpande </a:t>
            </a:r>
            <a:r>
              <a:rPr lang="sv-SE"/>
              <a:t>arbetet (inte </a:t>
            </a:r>
            <a:r>
              <a:rPr lang="sv-SE" dirty="0"/>
              <a:t>bara ”</a:t>
            </a:r>
            <a:r>
              <a:rPr lang="sv-SE"/>
              <a:t>slutuppgifter” behöver användas) och är därmed underlag för att forma </a:t>
            </a:r>
            <a:r>
              <a:rPr lang="sv-SE" dirty="0"/>
              <a:t>den fortsatta undervisningen</a:t>
            </a:r>
            <a:r>
              <a:rPr lang="sv-SE"/>
              <a:t>. </a:t>
            </a:r>
          </a:p>
          <a:p>
            <a:endParaRPr lang="sv-SE"/>
          </a:p>
          <a:p>
            <a:r>
              <a:rPr lang="sv-SE"/>
              <a:t>Bedömning och återkoppling kan också användas för att rektor ska </a:t>
            </a:r>
            <a:r>
              <a:rPr lang="sv-SE" b="0"/>
              <a:t>vara medveten om hur det går för eleven och vara beredd på att sätta in åtgärder som extra anpassningar. </a:t>
            </a:r>
          </a:p>
          <a:p>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11</a:t>
            </a:fld>
            <a:endParaRPr lang="sv-SE"/>
          </a:p>
        </p:txBody>
      </p:sp>
    </p:spTree>
    <p:extLst>
      <p:ext uri="{BB962C8B-B14F-4D97-AF65-F5344CB8AC3E}">
        <p14:creationId xmlns:p14="http://schemas.microsoft.com/office/powerpoint/2010/main" val="4037735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t>I materialet finns stöd för bedömning av elevens prestationer på helhets- och detaljnivå. </a:t>
            </a:r>
            <a:br>
              <a:rPr lang="sv-SE"/>
            </a:br>
            <a:endParaRPr lang="sv-SE"/>
          </a:p>
          <a:p>
            <a:pPr marL="228600" indent="-228600">
              <a:lnSpc>
                <a:spcPct val="120000"/>
              </a:lnSpc>
              <a:buAutoNum type="arabicPeriod"/>
            </a:pPr>
            <a:r>
              <a:rPr lang="sv-SE"/>
              <a:t>Helhet till resp steg som inte är bunden till ålder eller färdighet (kapitel 4). </a:t>
            </a:r>
          </a:p>
          <a:p>
            <a:pPr marL="228600" indent="-228600">
              <a:lnSpc>
                <a:spcPct val="120000"/>
              </a:lnSpc>
              <a:buAutoNum type="arabicPeriod"/>
            </a:pPr>
            <a:endParaRPr lang="sv-SE"/>
          </a:p>
          <a:p>
            <a:pPr marL="0" indent="0">
              <a:lnSpc>
                <a:spcPct val="120000"/>
              </a:lnSpc>
              <a:buNone/>
            </a:pPr>
            <a:r>
              <a:rPr lang="sv-SE"/>
              <a:t>Exempel hämtade från Skriva, steg 3, årskurs 7–9 (kapitel 6, s. 62-63):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2. Inledande beskrivning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3. Observationspunkter</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4. Exempel på andraspråksdrag (detta finns endast till </a:t>
            </a:r>
            <a:r>
              <a:rPr lang="sv-SE" i="1"/>
              <a:t>skriva</a:t>
            </a:r>
            <a:r>
              <a:rPr lang="sv-SE"/>
              <a:t>, ej till </a:t>
            </a:r>
            <a:r>
              <a:rPr lang="sv-SE" i="1"/>
              <a:t>talat språk </a:t>
            </a:r>
            <a:r>
              <a:rPr lang="sv-SE"/>
              <a:t>eller </a:t>
            </a:r>
            <a:r>
              <a:rPr lang="sv-SE" i="1"/>
              <a:t>läsa</a:t>
            </a:r>
            <a:r>
              <a:rPr lang="sv-SE"/>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p>
          <a:p>
            <a:pPr marL="0" marR="0" lvl="0" indent="0" algn="l" defTabSz="457200" rtl="0" eaLnBrk="1" fontAlgn="auto" latinLnBrk="0" hangingPunct="1">
              <a:lnSpc>
                <a:spcPct val="100000"/>
              </a:lnSpc>
              <a:spcBef>
                <a:spcPts val="0"/>
              </a:spcBef>
              <a:spcAft>
                <a:spcPts val="0"/>
              </a:spcAft>
              <a:buClrTx/>
              <a:buSzTx/>
              <a:buFontTx/>
              <a:buNone/>
              <a:tabLst/>
              <a:defRPr/>
            </a:pPr>
            <a:r>
              <a:rPr lang="sv-SE"/>
              <a:t>Läraren i svenska som andraspråk kan göra bedömningar av elevers prestationer och lärare i alla ämnen kan använda beskrivningarna för att se vad man kan förvänta sig av elevers språkutveckling på respektive steg.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12</a:t>
            </a:fld>
            <a:endParaRPr lang="sv-SE"/>
          </a:p>
        </p:txBody>
      </p:sp>
    </p:spTree>
    <p:extLst>
      <p:ext uri="{BB962C8B-B14F-4D97-AF65-F5344CB8AC3E}">
        <p14:creationId xmlns:p14="http://schemas.microsoft.com/office/powerpoint/2010/main" val="31479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5. Exempel på undervisning och stöttning. Exempel från steg 3, Skriva, gymnasiet (s. 73)</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När en bedömning har visat vilket steg en elev ligger på, i en viss färdighet, kan exemplen på undervisning och stöttning för </a:t>
            </a:r>
            <a:r>
              <a:rPr lang="sv-SE" sz="1200" i="1">
                <a:solidFill>
                  <a:schemeClr val="tx2"/>
                </a:solidFill>
              </a:rPr>
              <a:t>talat språk, läsa </a:t>
            </a:r>
            <a:r>
              <a:rPr lang="sv-SE" sz="1200">
                <a:solidFill>
                  <a:schemeClr val="tx2"/>
                </a:solidFill>
              </a:rPr>
              <a:t>respektiver </a:t>
            </a:r>
            <a:r>
              <a:rPr lang="sv-SE" sz="1200" i="1">
                <a:solidFill>
                  <a:schemeClr val="tx2"/>
                </a:solidFill>
              </a:rPr>
              <a:t>skriva</a:t>
            </a:r>
            <a:r>
              <a:rPr lang="sv-SE" sz="1200">
                <a:solidFill>
                  <a:schemeClr val="tx2"/>
                </a:solidFill>
              </a:rPr>
              <a:t> på varje steg, vara ett stöd för lärare i olika ämnen att samtala om och planera undervisningen. Exemplen pekar även på att elevens språkutveckling sker i skolans alla ämnen. </a:t>
            </a:r>
          </a:p>
        </p:txBody>
      </p:sp>
      <p:sp>
        <p:nvSpPr>
          <p:cNvPr id="4" name="Platshållare för bildnummer 3"/>
          <p:cNvSpPr>
            <a:spLocks noGrp="1"/>
          </p:cNvSpPr>
          <p:nvPr>
            <p:ph type="sldNum" sz="quarter" idx="10"/>
          </p:nvPr>
        </p:nvSpPr>
        <p:spPr/>
        <p:txBody>
          <a:bodyPr/>
          <a:lstStyle/>
          <a:p>
            <a:fld id="{D19210D8-C7BE-4048-A19C-361049763203}" type="slidenum">
              <a:rPr lang="sv-SE" smtClean="0"/>
              <a:t>13</a:t>
            </a:fld>
            <a:endParaRPr lang="sv-SE"/>
          </a:p>
        </p:txBody>
      </p:sp>
    </p:spTree>
    <p:extLst>
      <p:ext uri="{BB962C8B-B14F-4D97-AF65-F5344CB8AC3E}">
        <p14:creationId xmlns:p14="http://schemas.microsoft.com/office/powerpoint/2010/main" val="118561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På skolnivå kan man i dokumentationen se hur lång tid eleven behöver för varje steg, det säger något om progressionstakt för språkutvecklingen. Genom att se till både </a:t>
            </a:r>
            <a:r>
              <a:rPr lang="sv-SE" i="1"/>
              <a:t>steg</a:t>
            </a:r>
            <a:r>
              <a:rPr lang="sv-SE"/>
              <a:t> enligt Bygga svenska och </a:t>
            </a:r>
            <a:r>
              <a:rPr lang="sv-SE" i="1"/>
              <a:t>progressionstakt</a:t>
            </a:r>
            <a:r>
              <a:rPr lang="sv-SE"/>
              <a:t> kan man få ett underlag för planering. Progressionstakten kan påverkas av t.ex. skolbakgrund och </a:t>
            </a:r>
            <a:r>
              <a:rPr lang="sv-SE" sz="1200" kern="1200">
                <a:solidFill>
                  <a:schemeClr val="tx1"/>
                </a:solidFill>
                <a:effectLst/>
                <a:latin typeface="+mn-lt"/>
                <a:ea typeface="+mn-ea"/>
                <a:cs typeface="+mn-cs"/>
              </a:rPr>
              <a:t>tidigare erfarenheter</a:t>
            </a:r>
            <a:r>
              <a:rPr lang="sv-SE"/>
              <a:t>, den aktuella skolgången och andra </a:t>
            </a:r>
            <a:r>
              <a:rPr lang="sv-SE" sz="1200" kern="1200">
                <a:solidFill>
                  <a:schemeClr val="tx1"/>
                </a:solidFill>
                <a:effectLst/>
                <a:latin typeface="+mn-lt"/>
                <a:ea typeface="+mn-ea"/>
                <a:cs typeface="+mn-cs"/>
              </a:rPr>
              <a:t>omständigheter.</a:t>
            </a:r>
            <a:endParaRPr lang="sv-SE"/>
          </a:p>
          <a:p>
            <a:endParaRPr lang="sv-SE"/>
          </a:p>
          <a:p>
            <a:r>
              <a:rPr lang="sv-SE"/>
              <a:t>Fem </a:t>
            </a:r>
            <a:r>
              <a:rPr lang="sv-SE" i="1"/>
              <a:t>tänkbara</a:t>
            </a:r>
            <a:r>
              <a:rPr lang="sv-SE"/>
              <a:t> individuella elevexempel, som underlag för diskussion: </a:t>
            </a:r>
          </a:p>
          <a:p>
            <a:r>
              <a:rPr lang="sv-SE"/>
              <a:t>1: ingen skolbakgrund, hanterar mobil, har goda muntliga strategier för inlärning, undervisning i grundläggande litteracitet.</a:t>
            </a:r>
          </a:p>
          <a:p>
            <a:r>
              <a:rPr lang="sv-SE"/>
              <a:t>2: kort och oregelbunden skolbakgrund, snabb utveckling av muntligt vardagsspråk men skolspråket och skrivandet tar längre tid.</a:t>
            </a:r>
          </a:p>
          <a:p>
            <a:r>
              <a:rPr lang="sv-SE"/>
              <a:t>3: har en viss skolbakgrund men även andra vägar till skolkunskap, kan hålla eget fokus, ser samband och har välutvecklade strategier för studier. </a:t>
            </a:r>
          </a:p>
          <a:p>
            <a:r>
              <a:rPr lang="sv-SE"/>
              <a:t>4: god skolbakgrund inkl. engelska, placeras i familjehem där eleven talar svenska även utanför skolan, har välutvecklade strategier för studier. </a:t>
            </a:r>
          </a:p>
          <a:p>
            <a:r>
              <a:rPr lang="sv-SE"/>
              <a:t>5: säker på att skriva, muntlig utveckling tar längre tid.</a:t>
            </a:r>
          </a:p>
        </p:txBody>
      </p:sp>
      <p:sp>
        <p:nvSpPr>
          <p:cNvPr id="4" name="Platshållare för bildnummer 3"/>
          <p:cNvSpPr>
            <a:spLocks noGrp="1"/>
          </p:cNvSpPr>
          <p:nvPr>
            <p:ph type="sldNum" sz="quarter" idx="10"/>
          </p:nvPr>
        </p:nvSpPr>
        <p:spPr/>
        <p:txBody>
          <a:bodyPr/>
          <a:lstStyle/>
          <a:p>
            <a:fld id="{D19210D8-C7BE-4048-A19C-361049763203}" type="slidenum">
              <a:rPr lang="sv-SE" smtClean="0"/>
              <a:t>14</a:t>
            </a:fld>
            <a:endParaRPr lang="sv-SE"/>
          </a:p>
        </p:txBody>
      </p:sp>
    </p:spTree>
    <p:extLst>
      <p:ext uri="{BB962C8B-B14F-4D97-AF65-F5344CB8AC3E}">
        <p14:creationId xmlns:p14="http://schemas.microsoft.com/office/powerpoint/2010/main" val="1089914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Det är </a:t>
            </a:r>
            <a:r>
              <a:rPr lang="sv-SE" sz="1200" i="1">
                <a:solidFill>
                  <a:schemeClr val="tx2"/>
                </a:solidFill>
              </a:rPr>
              <a:t>språkutvecklingen</a:t>
            </a:r>
            <a:r>
              <a:rPr lang="sv-SE" sz="1200">
                <a:solidFill>
                  <a:schemeClr val="tx2"/>
                </a:solidFill>
              </a:rPr>
              <a:t> som följs i Bygga svenska och materialet är </a:t>
            </a:r>
            <a:r>
              <a:rPr lang="sv-SE" sz="1200" i="1">
                <a:solidFill>
                  <a:schemeClr val="tx2"/>
                </a:solidFill>
              </a:rPr>
              <a:t>inte</a:t>
            </a:r>
            <a:r>
              <a:rPr lang="sv-SE" sz="1200">
                <a:solidFill>
                  <a:schemeClr val="tx2"/>
                </a:solidFill>
              </a:rPr>
              <a:t> kopplat till någon specifik ämnes- eller kursplan som ju innehåller centralt innehåll och kunskapskrav. Det ser man tydligt när man jämför stegen i Bygga svenska med kunskapskraven i t.ex. svenska som andraspråk.</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2"/>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Lärare måste bedöma när elevens språk räcker till för att arbeta med centralt innehåll och visa att man når kunskapskraven, och för vilket betyg, i ämnet svenska/svenska som andraspråk liksom i andra ämnen. Att sätta betyg efter kunskapskraven görs </a:t>
            </a:r>
            <a:r>
              <a:rPr lang="sv-SE" sz="1200" b="0" kern="1200">
                <a:solidFill>
                  <a:schemeClr val="tx1"/>
                </a:solidFill>
                <a:effectLst/>
                <a:latin typeface="+mn-lt"/>
                <a:ea typeface="+mn-ea"/>
                <a:cs typeface="+mn-cs"/>
              </a:rPr>
              <a:t>summativt</a:t>
            </a:r>
            <a:r>
              <a:rPr lang="sv-SE" sz="1200" kern="1200">
                <a:solidFill>
                  <a:schemeClr val="tx1"/>
                </a:solidFill>
                <a:effectLst/>
                <a:latin typeface="+mn-lt"/>
                <a:ea typeface="+mn-ea"/>
                <a:cs typeface="+mn-cs"/>
              </a:rPr>
              <a:t> i ett ämne eller kurs och visar om eleven når givna mål. Bygga svenska är till för </a:t>
            </a:r>
            <a:r>
              <a:rPr lang="sv-SE" sz="1200" b="0" kern="1200">
                <a:solidFill>
                  <a:schemeClr val="tx1"/>
                </a:solidFill>
                <a:effectLst/>
                <a:latin typeface="+mn-lt"/>
                <a:ea typeface="+mn-ea"/>
                <a:cs typeface="+mn-cs"/>
              </a:rPr>
              <a:t>formativ</a:t>
            </a:r>
            <a:r>
              <a:rPr lang="sv-SE" sz="1200" kern="1200">
                <a:solidFill>
                  <a:schemeClr val="tx1"/>
                </a:solidFill>
                <a:effectLst/>
                <a:latin typeface="+mn-lt"/>
                <a:ea typeface="+mn-ea"/>
                <a:cs typeface="+mn-cs"/>
              </a:rPr>
              <a:t> bedömning som visar utveckling, som i sin tur formar undervisningen efter bedömningen.</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kern="120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De fem aspekterna i Bygga svenska kan ge information som hjälper läraren att se elevens språkutveckling: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Klarar eleven att delta i alla språkliga aktiviteter som nämns i kunskapskraven?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Hur är elevens självständighet?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Var har eleven sina språkliga styrkor – i </a:t>
            </a:r>
            <a:r>
              <a:rPr lang="sv-SE"/>
              <a:t>variation, komplexitet eller säkerhet? </a:t>
            </a:r>
          </a:p>
          <a:p>
            <a:pPr marL="0" marR="0" lvl="0" indent="0" algn="l" defTabSz="457200" rtl="0" eaLnBrk="1" fontAlgn="auto" latinLnBrk="0" hangingPunct="1">
              <a:lnSpc>
                <a:spcPct val="100000"/>
              </a:lnSpc>
              <a:spcBef>
                <a:spcPts val="0"/>
              </a:spcBef>
              <a:spcAft>
                <a:spcPts val="0"/>
              </a:spcAft>
              <a:buClrTx/>
              <a:buSzTx/>
              <a:buFontTx/>
              <a:buNone/>
              <a:tabLst/>
              <a:defRPr/>
            </a:pPr>
            <a:r>
              <a:rPr lang="sv-SE"/>
              <a:t>Vad av detta är viktigt för respektive kunskapskrav? Vad behöver eleven utveckla för att nå respektive kunskapskrav för åk 3, 6, 9? (elever i högstadiet och i gymnasiets introduktionsprogram arbetar mot målen för åk 9).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Generellt kan man ändå säga att elever bör vara på, eller på mycket god väg mot, en avancerad nivå, alltså steg 4 och 5, för att ha det språk som behövs för de moment i kursplanen som kräver språkliga färdigheter i svenska.  </a:t>
            </a:r>
          </a:p>
          <a:p>
            <a:endParaRPr lang="sv-SE"/>
          </a:p>
          <a:p>
            <a:r>
              <a:rPr lang="sv-SE"/>
              <a:t>Ett exempel för att problematisera frågan: </a:t>
            </a:r>
          </a:p>
          <a:p>
            <a:r>
              <a:rPr lang="sv-SE"/>
              <a:t>Att avge enkla/utvecklad/välutvecklade och nyanserade omdömen om texters innehåll – kräver det främst egen kunskap i svenska, eller främst att eleven har läst mycket och kan avge omdömen baserade på en rik erfarenhet av läsning, oavsett språk, eller kanske genom att kunna kontrastera texter från olika sammanhang och på olika språk mot varandra? </a:t>
            </a:r>
          </a:p>
          <a:p>
            <a:endParaRPr lang="sv-SE"/>
          </a:p>
          <a:p>
            <a:endParaRPr lang="sv-SE"/>
          </a:p>
          <a:p>
            <a:endParaRPr lang="sv-SE"/>
          </a:p>
        </p:txBody>
      </p:sp>
      <p:sp>
        <p:nvSpPr>
          <p:cNvPr id="4" name="Platshållare för bildnummer 3"/>
          <p:cNvSpPr>
            <a:spLocks noGrp="1"/>
          </p:cNvSpPr>
          <p:nvPr>
            <p:ph type="sldNum" sz="quarter" idx="10"/>
          </p:nvPr>
        </p:nvSpPr>
        <p:spPr/>
        <p:txBody>
          <a:bodyPr/>
          <a:lstStyle/>
          <a:p>
            <a:fld id="{D19210D8-C7BE-4048-A19C-361049763203}" type="slidenum">
              <a:rPr lang="sv-SE" smtClean="0"/>
              <a:t>15</a:t>
            </a:fld>
            <a:endParaRPr lang="sv-SE"/>
          </a:p>
        </p:txBody>
      </p:sp>
    </p:spTree>
    <p:extLst>
      <p:ext uri="{BB962C8B-B14F-4D97-AF65-F5344CB8AC3E}">
        <p14:creationId xmlns:p14="http://schemas.microsoft.com/office/powerpoint/2010/main" val="541337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1" u="none"/>
              <a:t>Den första frågan riktar sig till både rektorer och lärare: vilken organisation krävs? Hur kan samarbetet se ut? </a:t>
            </a:r>
          </a:p>
          <a:p>
            <a:endParaRPr lang="sv-SE" b="0" i="1" u="none"/>
          </a:p>
          <a:p>
            <a:r>
              <a:rPr lang="sv-SE" b="0" i="1" u="none"/>
              <a:t>Den andra frågan, med koppling till det systematiska kvalitetsarbetet (</a:t>
            </a:r>
            <a:r>
              <a:rPr lang="sv-SE" b="0" i="1" u="none">
                <a:solidFill>
                  <a:schemeClr val="tx2"/>
                </a:solidFill>
              </a:rPr>
              <a:t>s</a:t>
            </a:r>
            <a:r>
              <a:rPr lang="sv-SE" i="1">
                <a:solidFill>
                  <a:schemeClr val="tx2"/>
                </a:solidFill>
              </a:rPr>
              <a:t>amla resultat, utvärdera, analysera, planera</a:t>
            </a:r>
            <a:r>
              <a:rPr lang="sv-SE" b="0" i="1" u="none"/>
              <a:t>) och berör verksamheten som helhet. Den riktar sig därmed till rektorer i första hand</a:t>
            </a:r>
            <a:endParaRPr lang="sv-SE" b="0" i="1" u="non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16</a:t>
            </a:fld>
            <a:endParaRPr lang="sv-SE"/>
          </a:p>
        </p:txBody>
      </p:sp>
    </p:spTree>
    <p:extLst>
      <p:ext uri="{BB962C8B-B14F-4D97-AF65-F5344CB8AC3E}">
        <p14:creationId xmlns:p14="http://schemas.microsoft.com/office/powerpoint/2010/main" val="3308913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solidFill>
                  <a:srgbClr val="FF0000"/>
                </a:solidFill>
              </a:rPr>
              <a:t>Många elever vill komma vidare, även om vägen är lång. Elever lär sig svenska genom undervisningen i alla ämnen och en systematisk återkoppling på språkutvecklingen kan vara en viktig del i arbetet. Bygga svenska kan synliggöra progressionen steg för steg, från den allra första starten och ända fram till ett avancerat språk.</a:t>
            </a:r>
          </a:p>
          <a:p>
            <a:endParaRPr lang="sv-SE" dirty="0"/>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17</a:t>
            </a:fld>
            <a:endParaRPr lang="sv-SE"/>
          </a:p>
        </p:txBody>
      </p:sp>
    </p:spTree>
    <p:extLst>
      <p:ext uri="{BB962C8B-B14F-4D97-AF65-F5344CB8AC3E}">
        <p14:creationId xmlns:p14="http://schemas.microsoft.com/office/powerpoint/2010/main" val="97582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a:t>Två frågor att kort tala om, 2 och 2, för att sätta igång tankarna (3 minuter) </a:t>
            </a:r>
          </a:p>
          <a:p>
            <a:endParaRPr lang="sv-SE" sz="1200"/>
          </a:p>
          <a:p>
            <a:r>
              <a:rPr lang="sv-SE" sz="1200"/>
              <a:t>Hur gör ni idag? </a:t>
            </a:r>
          </a:p>
          <a:p>
            <a:r>
              <a:rPr lang="sv-SE"/>
              <a:t> </a:t>
            </a:r>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3</a:t>
            </a:fld>
            <a:endParaRPr lang="sv-SE"/>
          </a:p>
        </p:txBody>
      </p:sp>
    </p:spTree>
    <p:extLst>
      <p:ext uri="{BB962C8B-B14F-4D97-AF65-F5344CB8AC3E}">
        <p14:creationId xmlns:p14="http://schemas.microsoft.com/office/powerpoint/2010/main" val="166396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Bygga svenska </a:t>
            </a:r>
            <a:r>
              <a:rPr lang="sv-SE" dirty="0"/>
              <a:t>kan vara ett stöd i det systematiska kvalitetsarbetet genom att elevers språkutveckling kan följas och dokumenteras innan </a:t>
            </a:r>
            <a:r>
              <a:rPr lang="sv-SE"/>
              <a:t>kunskapskrav uppnås. </a:t>
            </a:r>
          </a:p>
          <a:p>
            <a:endParaRPr lang="sv-SE"/>
          </a:p>
          <a:p>
            <a:r>
              <a:rPr lang="sv-SE"/>
              <a:t>(</a:t>
            </a:r>
            <a:r>
              <a:rPr lang="sv-SE" b="0"/>
              <a:t>Ett annat material, kartläggning 1–3, visar </a:t>
            </a:r>
            <a:r>
              <a:rPr lang="sv-SE" dirty="0"/>
              <a:t>på skolbakgrund </a:t>
            </a:r>
            <a:r>
              <a:rPr lang="sv-SE"/>
              <a:t>och ämneskunskaper.)</a:t>
            </a: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a:p>
          <a:p>
            <a:pPr marL="0" marR="0" lvl="0" indent="0" algn="l" defTabSz="457200" rtl="0" eaLnBrk="1" fontAlgn="auto" latinLnBrk="0" hangingPunct="1">
              <a:lnSpc>
                <a:spcPct val="100000"/>
              </a:lnSpc>
              <a:spcBef>
                <a:spcPts val="0"/>
              </a:spcBef>
              <a:spcAft>
                <a:spcPts val="0"/>
              </a:spcAft>
              <a:buClrTx/>
              <a:buSzTx/>
              <a:buFontTx/>
              <a:buNone/>
              <a:tabLst/>
              <a:defRPr/>
            </a:pPr>
            <a:r>
              <a:rPr lang="sv-SE" b="0"/>
              <a:t>Kontinuerlig bedömning med hjälp av Bygga svenska </a:t>
            </a:r>
            <a:r>
              <a:rPr lang="sv-SE"/>
              <a:t>kan ge en övergripande bild av både individ och elevgrupp.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p>
          <a:p>
            <a:pPr marL="0" marR="0" lvl="0" indent="0" algn="l" defTabSz="457200" rtl="0" eaLnBrk="1" fontAlgn="auto" latinLnBrk="0" hangingPunct="1">
              <a:lnSpc>
                <a:spcPct val="100000"/>
              </a:lnSpc>
              <a:spcBef>
                <a:spcPts val="0"/>
              </a:spcBef>
              <a:spcAft>
                <a:spcPts val="0"/>
              </a:spcAft>
              <a:buClrTx/>
              <a:buSzTx/>
              <a:buFontTx/>
              <a:buNone/>
              <a:tabLst/>
              <a:defRPr/>
            </a:pPr>
            <a:r>
              <a:rPr lang="sv-SE"/>
              <a:t>Lärare i svenska som andraspråk kan göra bedömningarna och </a:t>
            </a:r>
            <a:r>
              <a:rPr lang="sv-SE" sz="1200" kern="1200">
                <a:solidFill>
                  <a:schemeClr val="tx1"/>
                </a:solidFill>
                <a:effectLst/>
                <a:latin typeface="+mn-lt"/>
                <a:ea typeface="+mn-ea"/>
                <a:cs typeface="+mn-cs"/>
              </a:rPr>
              <a:t>samtala med andra lärare om de områden som står på tur att utveckla. För varje färdighet (lyssna och tala, läsa, skriva) och på varje steg finns förslag på undervisning och stöttning.</a:t>
            </a:r>
            <a:endParaRPr lang="sv-S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4</a:t>
            </a:fld>
            <a:endParaRPr lang="sv-SE"/>
          </a:p>
        </p:txBody>
      </p:sp>
    </p:spTree>
    <p:extLst>
      <p:ext uri="{BB962C8B-B14F-4D97-AF65-F5344CB8AC3E}">
        <p14:creationId xmlns:p14="http://schemas.microsoft.com/office/powerpoint/2010/main" val="344914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kern="1200">
                <a:solidFill>
                  <a:schemeClr val="tx1"/>
                </a:solidFill>
                <a:effectLst/>
                <a:latin typeface="+mn-lt"/>
                <a:ea typeface="+mn-ea"/>
                <a:cs typeface="+mn-cs"/>
              </a:rPr>
              <a:t>Gäller endast gymnasieskolan: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Introduktionsprogrammen i gymnasieskolan saknar nationella programstrukturer och examensmål, som på nationella program, eftersom utbildningen måste anpassas till de aktuella elevernas individuella förutsättningar och behov. </a:t>
            </a:r>
          </a:p>
          <a:p>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Istället finns dessa tre nationella styrningsverktyg: </a:t>
            </a:r>
          </a:p>
          <a:p>
            <a:endParaRPr lang="sv-SE" sz="1200" kern="1200">
              <a:solidFill>
                <a:schemeClr val="tx1"/>
              </a:solidFill>
              <a:effectLst/>
              <a:latin typeface="+mn-lt"/>
              <a:ea typeface="+mn-ea"/>
              <a:cs typeface="+mn-cs"/>
            </a:endParaRPr>
          </a:p>
          <a:p>
            <a:pPr lvl="0"/>
            <a:r>
              <a:rPr lang="sv-SE" sz="1200" kern="1200">
                <a:solidFill>
                  <a:schemeClr val="tx1"/>
                </a:solidFill>
                <a:effectLst/>
                <a:latin typeface="+mn-lt"/>
                <a:ea typeface="+mn-ea"/>
                <a:cs typeface="+mn-cs"/>
              </a:rPr>
              <a:t>På huvudmannanivå ska en </a:t>
            </a:r>
            <a:r>
              <a:rPr lang="sv-SE" sz="1200" i="1" kern="1200">
                <a:solidFill>
                  <a:schemeClr val="tx1"/>
                </a:solidFill>
                <a:effectLst/>
                <a:latin typeface="+mn-lt"/>
                <a:ea typeface="+mn-ea"/>
                <a:cs typeface="+mn-cs"/>
              </a:rPr>
              <a:t>plan för utbildning </a:t>
            </a:r>
            <a:r>
              <a:rPr lang="sv-SE" sz="1200" i="0" kern="1200">
                <a:solidFill>
                  <a:schemeClr val="tx1"/>
                </a:solidFill>
                <a:effectLst/>
                <a:latin typeface="+mn-lt"/>
                <a:ea typeface="+mn-ea"/>
                <a:cs typeface="+mn-cs"/>
              </a:rPr>
              <a:t>upprättas. </a:t>
            </a:r>
          </a:p>
          <a:p>
            <a:pPr lvl="0"/>
            <a:endParaRPr lang="sv-SE" sz="1200" kern="1200">
              <a:solidFill>
                <a:schemeClr val="tx1"/>
              </a:solidFill>
              <a:effectLst/>
              <a:latin typeface="+mn-lt"/>
              <a:ea typeface="+mn-ea"/>
              <a:cs typeface="+mn-cs"/>
            </a:endParaRPr>
          </a:p>
          <a:p>
            <a:pPr lvl="0"/>
            <a:r>
              <a:rPr lang="sv-SE" sz="1200" kern="1200">
                <a:solidFill>
                  <a:schemeClr val="tx1"/>
                </a:solidFill>
                <a:effectLst/>
                <a:latin typeface="+mn-lt"/>
                <a:ea typeface="+mn-ea"/>
                <a:cs typeface="+mn-cs"/>
              </a:rPr>
              <a:t>Huvudmannen ska även planera för </a:t>
            </a:r>
            <a:r>
              <a:rPr lang="sv-SE" sz="1200" i="1" kern="1200">
                <a:solidFill>
                  <a:schemeClr val="tx1"/>
                </a:solidFill>
                <a:effectLst/>
                <a:latin typeface="+mn-lt"/>
                <a:ea typeface="+mn-ea"/>
                <a:cs typeface="+mn-cs"/>
              </a:rPr>
              <a:t>inledande och fortlöpande bedömning</a:t>
            </a:r>
            <a:r>
              <a:rPr lang="sv-SE" sz="1200" kern="1200">
                <a:solidFill>
                  <a:schemeClr val="tx1"/>
                </a:solidFill>
                <a:effectLst/>
                <a:latin typeface="+mn-lt"/>
                <a:ea typeface="+mn-ea"/>
                <a:cs typeface="+mn-cs"/>
              </a:rPr>
              <a:t> (ibland kallas den inledande bedömningen för </a:t>
            </a:r>
            <a:r>
              <a:rPr lang="sv-SE" sz="1200" i="1" kern="1200">
                <a:solidFill>
                  <a:schemeClr val="tx1"/>
                </a:solidFill>
                <a:effectLst/>
                <a:latin typeface="+mn-lt"/>
                <a:ea typeface="+mn-ea"/>
                <a:cs typeface="+mn-cs"/>
              </a:rPr>
              <a:t>kartläggning</a:t>
            </a:r>
            <a:r>
              <a:rPr lang="sv-SE" sz="1200" kern="1200">
                <a:solidFill>
                  <a:schemeClr val="tx1"/>
                </a:solidFill>
                <a:effectLst/>
                <a:latin typeface="+mn-lt"/>
                <a:ea typeface="+mn-ea"/>
                <a:cs typeface="+mn-cs"/>
              </a:rPr>
              <a:t>) av nyanlända elevers parallella språk- och kunskapsutveckling, och där kan Bygga svenska användas för den fortlöpande bedömningen av språkutveckling.</a:t>
            </a:r>
          </a:p>
          <a:p>
            <a:pPr lvl="0"/>
            <a:endParaRPr lang="sv-SE" sz="1200" kern="1200">
              <a:solidFill>
                <a:schemeClr val="tx1"/>
              </a:solidFill>
              <a:effectLst/>
              <a:latin typeface="+mn-lt"/>
              <a:ea typeface="+mn-ea"/>
              <a:cs typeface="+mn-cs"/>
            </a:endParaRPr>
          </a:p>
          <a:p>
            <a:pPr lvl="0"/>
            <a:r>
              <a:rPr lang="sv-SE" sz="1200" kern="1200">
                <a:solidFill>
                  <a:schemeClr val="tx1"/>
                </a:solidFill>
                <a:effectLst/>
                <a:latin typeface="+mn-lt"/>
                <a:ea typeface="+mn-ea"/>
                <a:cs typeface="+mn-cs"/>
              </a:rPr>
              <a:t>Huvudmannen ska också planera och organisera arbetet så att </a:t>
            </a:r>
            <a:r>
              <a:rPr lang="sv-SE" sz="1200" i="1" kern="1200">
                <a:solidFill>
                  <a:schemeClr val="tx1"/>
                </a:solidFill>
                <a:effectLst/>
                <a:latin typeface="+mn-lt"/>
                <a:ea typeface="+mn-ea"/>
                <a:cs typeface="+mn-cs"/>
              </a:rPr>
              <a:t>individuella studieplaner</a:t>
            </a:r>
            <a:r>
              <a:rPr lang="sv-SE" sz="1200" kern="1200">
                <a:solidFill>
                  <a:schemeClr val="tx1"/>
                </a:solidFill>
                <a:effectLst/>
                <a:latin typeface="+mn-lt"/>
                <a:ea typeface="+mn-ea"/>
                <a:cs typeface="+mn-cs"/>
              </a:rPr>
              <a:t> upprättas för varje elev.</a:t>
            </a:r>
          </a:p>
        </p:txBody>
      </p:sp>
      <p:sp>
        <p:nvSpPr>
          <p:cNvPr id="4" name="Platshållare för bildnummer 3"/>
          <p:cNvSpPr>
            <a:spLocks noGrp="1"/>
          </p:cNvSpPr>
          <p:nvPr>
            <p:ph type="sldNum" sz="quarter" idx="10"/>
          </p:nvPr>
        </p:nvSpPr>
        <p:spPr/>
        <p:txBody>
          <a:bodyPr/>
          <a:lstStyle/>
          <a:p>
            <a:fld id="{D19210D8-C7BE-4048-A19C-361049763203}" type="slidenum">
              <a:rPr lang="sv-SE" smtClean="0"/>
              <a:t>5</a:t>
            </a:fld>
            <a:endParaRPr lang="sv-SE"/>
          </a:p>
        </p:txBody>
      </p:sp>
    </p:spTree>
    <p:extLst>
      <p:ext uri="{BB962C8B-B14F-4D97-AF65-F5344CB8AC3E}">
        <p14:creationId xmlns:p14="http://schemas.microsoft.com/office/powerpoint/2010/main" val="192978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sz="1200">
                <a:solidFill>
                  <a:schemeClr val="tx2"/>
                </a:solidFill>
              </a:rPr>
              <a:t>Det är viktigt att komma ihåg dessa punkter då det gäller andraspråksutveckling. </a:t>
            </a:r>
          </a:p>
          <a:p>
            <a:pPr marL="0" indent="0">
              <a:buFont typeface="Arial" panose="020B0604020202020204" pitchFamily="34" charset="0"/>
              <a:buNone/>
            </a:pPr>
            <a:endParaRPr lang="sv-SE" sz="1200">
              <a:solidFill>
                <a:schemeClr val="tx2"/>
              </a:solidFill>
            </a:endParaRPr>
          </a:p>
          <a:p>
            <a:pPr marL="0" indent="0">
              <a:buFont typeface="Arial" panose="020B0604020202020204" pitchFamily="34" charset="0"/>
              <a:buNone/>
            </a:pPr>
            <a:r>
              <a:rPr lang="sv-SE" sz="1200">
                <a:solidFill>
                  <a:schemeClr val="tx2"/>
                </a:solidFill>
              </a:rPr>
              <a:t>Tid: </a:t>
            </a:r>
            <a:r>
              <a:rPr lang="sv-SE"/>
              <a:t>ca 2 år vardagsspråk, längre tid för skolspråk, upp till 8 år men båda utvecklas parallellt.</a:t>
            </a:r>
          </a:p>
          <a:p>
            <a:pPr marL="0" indent="0">
              <a:buFont typeface="Arial" panose="020B0604020202020204" pitchFamily="34" charset="0"/>
              <a:buNone/>
            </a:pPr>
            <a:endParaRPr lang="sv-SE" sz="1200">
              <a:solidFill>
                <a:schemeClr val="tx2"/>
              </a:solidFill>
            </a:endParaRPr>
          </a:p>
          <a:p>
            <a:pPr marL="0" indent="0">
              <a:buFont typeface="Arial" panose="020B0604020202020204" pitchFamily="34" charset="0"/>
              <a:buNone/>
            </a:pPr>
            <a:r>
              <a:rPr lang="sv-SE" sz="1200">
                <a:solidFill>
                  <a:schemeClr val="tx2"/>
                </a:solidFill>
              </a:rPr>
              <a:t>Samarbete, se språk i alla ämnen – vad möter eleven under en dag, en vecka? Ser eleven sambanden, får en helhetsförståelse? </a:t>
            </a:r>
          </a:p>
          <a:p>
            <a:pPr marL="0" indent="0">
              <a:buFont typeface="Arial" panose="020B0604020202020204" pitchFamily="34" charset="0"/>
              <a:buNone/>
            </a:pPr>
            <a:endParaRPr lang="sv-SE" sz="1200">
              <a:solidFill>
                <a:schemeClr val="tx2"/>
              </a:solidFill>
            </a:endParaRPr>
          </a:p>
          <a:p>
            <a:pPr marL="0" indent="0">
              <a:buFont typeface="Arial" panose="020B0604020202020204" pitchFamily="34" charset="0"/>
              <a:buNone/>
            </a:pPr>
            <a:r>
              <a:rPr lang="sv-SE" sz="1200">
                <a:solidFill>
                  <a:schemeClr val="tx2"/>
                </a:solidFill>
              </a:rPr>
              <a:t>Modersmålets roll: identitet, språk för att tänka och formulera innehåll.</a:t>
            </a:r>
          </a:p>
          <a:p>
            <a:pPr marL="0" indent="0">
              <a:buFont typeface="Arial" panose="020B0604020202020204" pitchFamily="34" charset="0"/>
              <a:buNone/>
            </a:pPr>
            <a:endParaRPr lang="sv-SE" sz="1200">
              <a:solidFill>
                <a:schemeClr val="tx2"/>
              </a:solidFill>
            </a:endParaRPr>
          </a:p>
          <a:p>
            <a:pPr marL="0" indent="0">
              <a:buFont typeface="Arial" panose="020B0604020202020204" pitchFamily="34" charset="0"/>
              <a:buNone/>
            </a:pPr>
            <a:r>
              <a:rPr lang="sv-SE" sz="1200">
                <a:solidFill>
                  <a:schemeClr val="tx2"/>
                </a:solidFill>
              </a:rPr>
              <a:t>Skolbakgrund: längd, innehåll? Kunskap och erfarenhet införskaffade på andra sätt än skola? Resursperspektiv istället för bristperspektiv. </a:t>
            </a:r>
          </a:p>
          <a:p>
            <a:endParaRPr lang="sv-SE" sz="1200" u="none">
              <a:solidFill>
                <a:schemeClr val="tx2"/>
              </a:solidFill>
            </a:endParaRPr>
          </a:p>
          <a:p>
            <a:r>
              <a:rPr lang="sv-SE" sz="1200" u="none">
                <a:solidFill>
                  <a:schemeClr val="tx2"/>
                </a:solidFill>
              </a:rPr>
              <a:t>Stöttning: Planera för stöttning i undervisningen, dvs. ett tillfälligt stöd som kan tas bort vartefter, och leda till att eleven blir mer självständig. Viktigt att undervisningen ligger på åldersmässigt rätt kognítiv nivå och innebär nytt lärande, dvs. höga förväntningar på vad eleven kan utveckla. Genom att få många tillfällen till kommunkation i autentiska situationer kan eleven få respons på om ett kognitivt krävande innehåll blir begripligt eller om eleven behöver tydliggöra sina tankar. </a:t>
            </a:r>
            <a:endParaRPr lang="sv-SE" sz="1200" u="sng">
              <a:solidFill>
                <a:schemeClr val="tx2"/>
              </a:solidFill>
            </a:endParaRPr>
          </a:p>
          <a:p>
            <a:endParaRPr lang="sv-SE" sz="1200" u="sng" dirty="0">
              <a:solidFill>
                <a:schemeClr val="tx2"/>
              </a:solidFill>
            </a:endParaRPr>
          </a:p>
          <a:p>
            <a:pPr marL="0" indent="0">
              <a:buFont typeface="Arial" panose="020B0604020202020204" pitchFamily="34" charset="0"/>
              <a:buNone/>
            </a:pPr>
            <a:endParaRPr lang="sv-SE" dirty="0">
              <a:solidFill>
                <a:schemeClr val="tx2"/>
              </a:solidFill>
            </a:endParaRPr>
          </a:p>
          <a:p>
            <a:pPr marL="0" indent="0">
              <a:buFont typeface="Arial" panose="020B0604020202020204" pitchFamily="34" charset="0"/>
              <a:buNone/>
            </a:pPr>
            <a:endParaRPr lang="sv-SE" dirty="0">
              <a:solidFill>
                <a:schemeClr val="tx2"/>
              </a:solidFill>
            </a:endParaRPr>
          </a:p>
          <a:p>
            <a:pPr marL="0" indent="0">
              <a:buFont typeface="Arial" panose="020B0604020202020204" pitchFamily="34" charset="0"/>
              <a:buNone/>
            </a:pPr>
            <a:br>
              <a:rPr lang="sv-SE" dirty="0">
                <a:solidFill>
                  <a:schemeClr val="tx2"/>
                </a:solidFill>
              </a:rPr>
            </a:br>
            <a:endParaRPr lang="sv-SE" dirty="0">
              <a:solidFill>
                <a:schemeClr val="tx2"/>
              </a:solidFill>
            </a:endParaRPr>
          </a:p>
        </p:txBody>
      </p:sp>
      <p:sp>
        <p:nvSpPr>
          <p:cNvPr id="4" name="Platshållare för bildnummer 3"/>
          <p:cNvSpPr>
            <a:spLocks noGrp="1"/>
          </p:cNvSpPr>
          <p:nvPr>
            <p:ph type="sldNum" sz="quarter" idx="10"/>
          </p:nvPr>
        </p:nvSpPr>
        <p:spPr/>
        <p:txBody>
          <a:bodyPr/>
          <a:lstStyle/>
          <a:p>
            <a:fld id="{D19210D8-C7BE-4048-A19C-361049763203}" type="slidenum">
              <a:rPr lang="sv-SE" smtClean="0"/>
              <a:t>6</a:t>
            </a:fld>
            <a:endParaRPr lang="sv-SE"/>
          </a:p>
        </p:txBody>
      </p:sp>
    </p:spTree>
    <p:extLst>
      <p:ext uri="{BB962C8B-B14F-4D97-AF65-F5344CB8AC3E}">
        <p14:creationId xmlns:p14="http://schemas.microsoft.com/office/powerpoint/2010/main" val="1176538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solidFill>
                  <a:srgbClr val="FF0000"/>
                </a:solidFill>
              </a:rPr>
              <a:t>Information om Bygga svenska finns på Skolverkets hemsida. www.skolverket.se </a:t>
            </a:r>
          </a:p>
          <a:p>
            <a:endParaRPr lang="sv-SE">
              <a:solidFill>
                <a:srgbClr val="FF0000"/>
              </a:solidFill>
            </a:endParaRPr>
          </a:p>
          <a:p>
            <a:r>
              <a:rPr lang="sv-SE">
                <a:solidFill>
                  <a:srgbClr val="FF0000"/>
                </a:solidFill>
              </a:rPr>
              <a:t>Bedömningsstödet samt bedömda elevexempel är tillgängligt på bedömningsportalen utan inloggning https://bp.skolverket.se/web/nyanlandaelever/start</a:t>
            </a:r>
          </a:p>
          <a:p>
            <a:pPr marL="0" indent="0">
              <a:buFontTx/>
              <a:buNone/>
            </a:pPr>
            <a:endParaRPr lang="sv-SE" sz="1200">
              <a:solidFill>
                <a:srgbClr val="FF0000"/>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a:solidFill>
                  <a:schemeClr val="tx2"/>
                </a:solidFill>
              </a:rPr>
              <a:t>Materialet finns i tre versioner: årskurs 7–9 + gy, 4–6, 1–3. De innehåller i stort sett samma introduktioner och teorianknytning men åldersrelaterade beskrivningar av språkutvecklingen.</a:t>
            </a:r>
          </a:p>
          <a:p>
            <a:endParaRPr lang="sv-SE"/>
          </a:p>
        </p:txBody>
      </p:sp>
      <p:sp>
        <p:nvSpPr>
          <p:cNvPr id="4" name="Platshållare för bildnummer 3"/>
          <p:cNvSpPr>
            <a:spLocks noGrp="1"/>
          </p:cNvSpPr>
          <p:nvPr>
            <p:ph type="sldNum" sz="quarter" idx="10"/>
          </p:nvPr>
        </p:nvSpPr>
        <p:spPr/>
        <p:txBody>
          <a:bodyPr/>
          <a:lstStyle/>
          <a:p>
            <a:fld id="{D19210D8-C7BE-4048-A19C-361049763203}" type="slidenum">
              <a:rPr lang="sv-SE" smtClean="0"/>
              <a:t>7</a:t>
            </a:fld>
            <a:endParaRPr lang="sv-SE"/>
          </a:p>
        </p:txBody>
      </p:sp>
    </p:spTree>
    <p:extLst>
      <p:ext uri="{BB962C8B-B14F-4D97-AF65-F5344CB8AC3E}">
        <p14:creationId xmlns:p14="http://schemas.microsoft.com/office/powerpoint/2010/main" val="3441777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a:t>Bygga svenska gör det möjligt att följa och dokumentera elevers språkutveckling. Skolverket tillhandahåller ifyllbara pdf-er men de måste sparas lokalt för varje elev. </a:t>
            </a:r>
          </a:p>
          <a:p>
            <a:pPr marL="0" indent="0">
              <a:buFontTx/>
              <a:buNone/>
            </a:pPr>
            <a:endParaRPr lang="sv-SE"/>
          </a:p>
          <a:p>
            <a:pPr marL="0" indent="0">
              <a:buFontTx/>
              <a:buNone/>
            </a:pPr>
            <a:r>
              <a:rPr lang="sv-SE"/>
              <a:t>Bygga svenska kan användas kontinuerligt i undervisningen men sammanfattas och återkopplas t.ex. 1–2 gånger per termin.  Elever och vårdnadshavare kan följa språkutvecklingen med hjälp av dokumentationen.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a:p>
          <a:p>
            <a:pPr marL="0" marR="0" lvl="0" indent="0" algn="l" defTabSz="457200" rtl="0" eaLnBrk="1" fontAlgn="auto" latinLnBrk="0" hangingPunct="1">
              <a:lnSpc>
                <a:spcPct val="100000"/>
              </a:lnSpc>
              <a:spcBef>
                <a:spcPts val="0"/>
              </a:spcBef>
              <a:spcAft>
                <a:spcPts val="0"/>
              </a:spcAft>
              <a:buClrTx/>
              <a:buSzTx/>
              <a:buFontTx/>
              <a:buNone/>
              <a:tabLst/>
              <a:defRPr/>
            </a:pPr>
            <a:r>
              <a:rPr lang="sv-SE"/>
              <a:t>Dokumentationen kan följa med eleven vid övergångar mellan skolformer och skolor för att </a:t>
            </a:r>
            <a:r>
              <a:rPr lang="sv-SE" sz="1200" kern="1200">
                <a:solidFill>
                  <a:schemeClr val="tx1"/>
                </a:solidFill>
                <a:effectLst/>
                <a:latin typeface="+mn-lt"/>
                <a:ea typeface="+mn-ea"/>
                <a:cs typeface="+mn-cs"/>
              </a:rPr>
              <a:t>bidra till kontinuitet i utbildningen</a:t>
            </a:r>
            <a:r>
              <a:rPr lang="sv-SE"/>
              <a:t>. </a:t>
            </a:r>
          </a:p>
          <a:p>
            <a:endParaRPr lang="sv-SE"/>
          </a:p>
          <a:p>
            <a:endParaRPr lang="sv-SE"/>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8</a:t>
            </a:fld>
            <a:endParaRPr lang="sv-SE"/>
          </a:p>
        </p:txBody>
      </p:sp>
    </p:spTree>
    <p:extLst>
      <p:ext uri="{BB962C8B-B14F-4D97-AF65-F5344CB8AC3E}">
        <p14:creationId xmlns:p14="http://schemas.microsoft.com/office/powerpoint/2010/main" val="662984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Bygga svenska är uppbyggt utifrån fem aspekter på språkutveckling. </a:t>
            </a:r>
          </a:p>
          <a:p>
            <a:endParaRPr lang="sv-SE"/>
          </a:p>
          <a:p>
            <a:r>
              <a:rPr lang="sv-SE"/>
              <a:t>De </a:t>
            </a:r>
            <a:r>
              <a:rPr lang="sv-SE" dirty="0"/>
              <a:t>två första pekar på vikten av att lärare löpande planerar för och bedömer elevens språkutvecklingen i undervisningen, så att eleven får tillfälle att delta i </a:t>
            </a:r>
            <a:r>
              <a:rPr lang="sv-SE" b="1" dirty="0"/>
              <a:t>olika typer av språkliga aktiviteter</a:t>
            </a:r>
            <a:r>
              <a:rPr lang="sv-SE" dirty="0"/>
              <a:t>, och får en stöttning som möjliggör </a:t>
            </a:r>
            <a:r>
              <a:rPr lang="sv-SE" b="1" dirty="0"/>
              <a:t>ökad självständighet</a:t>
            </a:r>
            <a:r>
              <a:rPr lang="sv-SE" dirty="0"/>
              <a:t>. </a:t>
            </a:r>
          </a:p>
          <a:p>
            <a:endParaRPr lang="sv-SE" dirty="0"/>
          </a:p>
          <a:p>
            <a:r>
              <a:rPr lang="sv-SE" dirty="0"/>
              <a:t>De tre </a:t>
            </a:r>
            <a:r>
              <a:rPr lang="sv-SE"/>
              <a:t>sista: språklig </a:t>
            </a:r>
            <a:r>
              <a:rPr lang="sv-SE" b="1" dirty="0"/>
              <a:t>variation, komplexitet och säkerhet </a:t>
            </a:r>
            <a:r>
              <a:rPr lang="sv-SE" dirty="0"/>
              <a:t>pekar på elevens strategiska kompetens: hur använder eleven det språk hen kan</a:t>
            </a:r>
            <a:r>
              <a:rPr lang="sv-SE"/>
              <a:t>? </a:t>
            </a:r>
            <a:endParaRPr lang="sv-SE" dirty="0"/>
          </a:p>
          <a:p>
            <a:r>
              <a:rPr lang="sv-SE"/>
              <a:t>– Hur kan eleven </a:t>
            </a:r>
            <a:r>
              <a:rPr lang="sv-SE" dirty="0"/>
              <a:t>gå mot ökad variation? </a:t>
            </a:r>
          </a:p>
          <a:p>
            <a:r>
              <a:rPr lang="sv-SE"/>
              <a:t>– Hur uttrycker eleven komplext </a:t>
            </a:r>
            <a:r>
              <a:rPr lang="sv-SE" dirty="0"/>
              <a:t>innehåll redan </a:t>
            </a:r>
            <a:r>
              <a:rPr lang="sv-SE"/>
              <a:t>innan hen </a:t>
            </a:r>
            <a:r>
              <a:rPr lang="sv-SE" dirty="0"/>
              <a:t>har så </a:t>
            </a:r>
            <a:r>
              <a:rPr lang="sv-SE"/>
              <a:t>mycket språk? (Då följer som regel inte korrekthet med, vilket </a:t>
            </a:r>
            <a:r>
              <a:rPr lang="sv-SE" dirty="0"/>
              <a:t>är naturligt vid </a:t>
            </a:r>
            <a:r>
              <a:rPr lang="sv-SE"/>
              <a:t>andraspråksinlärning)</a:t>
            </a:r>
            <a:endParaRPr lang="sv-SE" dirty="0"/>
          </a:p>
          <a:p>
            <a:r>
              <a:rPr lang="sv-SE"/>
              <a:t>– Hur </a:t>
            </a:r>
            <a:r>
              <a:rPr lang="sv-SE" dirty="0"/>
              <a:t>ökar säkerheten över tid, både vad gäller innehåll (större ordförråd, nya ämnesområden), anpassning till </a:t>
            </a:r>
            <a:r>
              <a:rPr lang="sv-SE"/>
              <a:t>mottagare (t.ex. icke </a:t>
            </a:r>
            <a:r>
              <a:rPr lang="sv-SE" dirty="0"/>
              <a:t>formellt </a:t>
            </a:r>
            <a:r>
              <a:rPr lang="sv-SE"/>
              <a:t>– formellt) </a:t>
            </a:r>
            <a:r>
              <a:rPr lang="sv-SE" dirty="0"/>
              <a:t>och med olika kommunikationssätt (t.ex. talat resp. skriftlig språk)? </a:t>
            </a: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9</a:t>
            </a:fld>
            <a:endParaRPr lang="sv-SE"/>
          </a:p>
        </p:txBody>
      </p:sp>
    </p:spTree>
    <p:extLst>
      <p:ext uri="{BB962C8B-B14F-4D97-AF65-F5344CB8AC3E}">
        <p14:creationId xmlns:p14="http://schemas.microsoft.com/office/powerpoint/2010/main" val="2390301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b="0">
                <a:solidFill>
                  <a:schemeClr val="tx2"/>
                </a:solidFill>
              </a:rPr>
              <a:t>För elever utan skolbakgrund, som inte ännu lärt sig läsa och skriva, finns avstämningspunkter för den första litteracitetsutvecklingen. </a:t>
            </a:r>
          </a:p>
          <a:p>
            <a:pPr marL="0" indent="0">
              <a:buFontTx/>
              <a:buNone/>
            </a:pPr>
            <a:endParaRPr lang="sv-SE" sz="1200" b="1" i="0">
              <a:solidFill>
                <a:schemeClr val="tx2"/>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b="0" i="0">
                <a:solidFill>
                  <a:schemeClr val="tx2"/>
                </a:solidFill>
              </a:rPr>
              <a:t>Språkutveckling</a:t>
            </a:r>
            <a:r>
              <a:rPr lang="sv-SE" sz="1200">
                <a:solidFill>
                  <a:schemeClr val="tx2"/>
                </a:solidFill>
              </a:rPr>
              <a:t> beskrivs i fem steg för färdigheterna </a:t>
            </a:r>
            <a:r>
              <a:rPr lang="sv-SE" sz="1200" b="0" i="1">
                <a:solidFill>
                  <a:schemeClr val="tx2"/>
                </a:solidFill>
              </a:rPr>
              <a:t>talat språk, läsa </a:t>
            </a:r>
            <a:r>
              <a:rPr lang="sv-SE" sz="1200" b="0">
                <a:solidFill>
                  <a:schemeClr val="tx2"/>
                </a:solidFill>
              </a:rPr>
              <a:t>respektive </a:t>
            </a:r>
            <a:r>
              <a:rPr lang="sv-SE" sz="1200" b="0" i="1">
                <a:solidFill>
                  <a:schemeClr val="tx2"/>
                </a:solidFill>
              </a:rPr>
              <a:t>skriva,</a:t>
            </a:r>
            <a:r>
              <a:rPr lang="sv-SE" sz="1200" b="0">
                <a:solidFill>
                  <a:schemeClr val="tx2"/>
                </a:solidFill>
              </a:rPr>
              <a:t> </a:t>
            </a:r>
            <a:r>
              <a:rPr lang="sv-SE"/>
              <a:t>från nybörjare till avancerad användare. </a:t>
            </a:r>
            <a:r>
              <a:rPr lang="sv-SE" sz="1200">
                <a:solidFill>
                  <a:schemeClr val="tx2"/>
                </a:solidFill>
              </a:rPr>
              <a:t>(För gymnasiet beskrivs ”skriva” separat. Talat språk och läsa är gemensamt för årskurs 7–9 + gy).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b="0">
              <a:solidFill>
                <a:schemeClr val="tx2"/>
              </a:solidFill>
            </a:endParaRPr>
          </a:p>
          <a:p>
            <a:endParaRPr lang="sv-SE" dirty="0"/>
          </a:p>
        </p:txBody>
      </p:sp>
      <p:sp>
        <p:nvSpPr>
          <p:cNvPr id="4" name="Platshållare för bildnummer 3"/>
          <p:cNvSpPr>
            <a:spLocks noGrp="1"/>
          </p:cNvSpPr>
          <p:nvPr>
            <p:ph type="sldNum" sz="quarter" idx="10"/>
          </p:nvPr>
        </p:nvSpPr>
        <p:spPr/>
        <p:txBody>
          <a:bodyPr/>
          <a:lstStyle/>
          <a:p>
            <a:fld id="{D19210D8-C7BE-4048-A19C-361049763203}" type="slidenum">
              <a:rPr lang="sv-SE" smtClean="0"/>
              <a:t>10</a:t>
            </a:fld>
            <a:endParaRPr lang="sv-SE"/>
          </a:p>
        </p:txBody>
      </p:sp>
    </p:spTree>
    <p:extLst>
      <p:ext uri="{BB962C8B-B14F-4D97-AF65-F5344CB8AC3E}">
        <p14:creationId xmlns:p14="http://schemas.microsoft.com/office/powerpoint/2010/main" val="20746840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Linjer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6" name="Bildobjekt 5"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22227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jer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4" cy="1872000"/>
          </a:xfrm>
          <a:prstGeom prst="rect">
            <a:avLst/>
          </a:prstGeom>
        </p:spPr>
      </p:pic>
      <p:pic>
        <p:nvPicPr>
          <p:cNvPr id="9" name="Bildobjekt 8" descr="linjer.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319988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njer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3" cy="1872000"/>
          </a:xfrm>
          <a:prstGeom prst="rect">
            <a:avLst/>
          </a:prstGeom>
        </p:spPr>
      </p:pic>
      <p:pic>
        <p:nvPicPr>
          <p:cNvPr id="9" name="Bildobjekt 8" descr="linjer.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412131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järta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4" cy="1872000"/>
          </a:xfrm>
          <a:prstGeom prst="rect">
            <a:avLst/>
          </a:prstGeom>
        </p:spPr>
      </p:pic>
      <p:pic>
        <p:nvPicPr>
          <p:cNvPr id="10" name="Bildobjekt 9" descr="linjer-hjärta.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4008585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järta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3" cy="1872000"/>
          </a:xfrm>
          <a:prstGeom prst="rect">
            <a:avLst/>
          </a:prstGeom>
        </p:spPr>
      </p:pic>
      <p:pic>
        <p:nvPicPr>
          <p:cNvPr id="10" name="Bildobjekt 9" descr="linjer-hjärta.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958778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sel - 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kollage.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4" cy="1872000"/>
          </a:xfrm>
          <a:prstGeom prst="rect">
            <a:avLst/>
          </a:prstGeom>
        </p:spPr>
      </p:pic>
      <p:pic>
        <p:nvPicPr>
          <p:cNvPr id="9" name="Bildobjekt 8" descr="linjer-pusse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507569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ssel - Rubrikbild svartvit">
    <p:spTree>
      <p:nvGrpSpPr>
        <p:cNvPr id="1" name=""/>
        <p:cNvGrpSpPr/>
        <p:nvPr/>
      </p:nvGrpSpPr>
      <p:grpSpPr>
        <a:xfrm>
          <a:off x="0" y="0"/>
          <a:ext cx="0" cy="0"/>
          <a:chOff x="0" y="0"/>
          <a:chExt cx="0" cy="0"/>
        </a:xfrm>
      </p:grpSpPr>
      <p:sp>
        <p:nvSpPr>
          <p:cNvPr id="2" name="Rubrik 1"/>
          <p:cNvSpPr>
            <a:spLocks noGrp="1"/>
          </p:cNvSpPr>
          <p:nvPr>
            <p:ph type="ctrTitle"/>
          </p:nvPr>
        </p:nvSpPr>
        <p:spPr>
          <a:xfrm>
            <a:off x="540000" y="3348000"/>
            <a:ext cx="7772400" cy="1470025"/>
          </a:xfrm>
        </p:spPr>
        <p:txBody>
          <a:bodyPr/>
          <a:lstStyle/>
          <a:p>
            <a:r>
              <a:rPr lang="sv-SE"/>
              <a:t>Klicka här för att ändra mall för rubrikformat</a:t>
            </a:r>
            <a:endParaRPr lang="sv-SE" dirty="0"/>
          </a:p>
        </p:txBody>
      </p:sp>
      <p:pic>
        <p:nvPicPr>
          <p:cNvPr id="7" name="Bildobjekt 6"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0000" y="684000"/>
            <a:ext cx="8009113" cy="1872000"/>
          </a:xfrm>
          <a:prstGeom prst="rect">
            <a:avLst/>
          </a:prstGeom>
        </p:spPr>
      </p:pic>
      <p:pic>
        <p:nvPicPr>
          <p:cNvPr id="9" name="Bildobjekt 8" descr="linjer-pussel.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2232674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Linjer - rubrik och innehåll - negativ">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rgbClr val="FFFFFF"/>
                </a:solidFill>
              </a:defRPr>
            </a:lvl1pPr>
          </a:lstStyle>
          <a:p>
            <a:r>
              <a:rPr lang="sv-SE"/>
              <a:t>Klicka här för att ändra mall för rubrikformat</a:t>
            </a:r>
            <a:endParaRPr lang="sv-SE" dirty="0"/>
          </a:p>
        </p:txBody>
      </p:sp>
      <p:sp>
        <p:nvSpPr>
          <p:cNvPr id="3" name="Platshållare för innehåll 2"/>
          <p:cNvSpPr>
            <a:spLocks noGrp="1"/>
          </p:cNvSpPr>
          <p:nvPr>
            <p:ph idx="1"/>
          </p:nvPr>
        </p:nvSpPr>
        <p:spPr>
          <a:xfrm>
            <a:off x="540000" y="2168714"/>
            <a:ext cx="7876925" cy="3436749"/>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stStyle>
          <a:p>
            <a:pPr lvl="0"/>
            <a:r>
              <a:rPr lang="sv-SE"/>
              <a:t>Redigera format för bakgrundstext</a:t>
            </a:r>
          </a:p>
          <a:p>
            <a:pPr lvl="1"/>
            <a:r>
              <a:rPr lang="sv-SE"/>
              <a:t>Nivå två</a:t>
            </a:r>
          </a:p>
          <a:p>
            <a:pPr lvl="2"/>
            <a:r>
              <a:rPr lang="sv-SE"/>
              <a:t>Nivå tre</a:t>
            </a:r>
          </a:p>
        </p:txBody>
      </p:sp>
      <p:pic>
        <p:nvPicPr>
          <p:cNvPr id="12" name="Bildobjekt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19"/>
          </a:xfrm>
          <a:prstGeom prst="rect">
            <a:avLst/>
          </a:prstGeom>
        </p:spPr>
      </p:pic>
      <p:pic>
        <p:nvPicPr>
          <p:cNvPr id="7" name="Bildobjekt 6" descr="linjer-neg.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327787"/>
            <a:ext cx="9144000" cy="429768"/>
          </a:xfrm>
          <a:prstGeom prst="rect">
            <a:avLst/>
          </a:prstGeom>
        </p:spPr>
      </p:pic>
    </p:spTree>
    <p:extLst>
      <p:ext uri="{BB962C8B-B14F-4D97-AF65-F5344CB8AC3E}">
        <p14:creationId xmlns:p14="http://schemas.microsoft.com/office/powerpoint/2010/main" val="1023661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injer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6" name="Bildobjekt 5"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973614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jer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753398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Linjer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pic>
        <p:nvPicPr>
          <p:cNvPr id="6" name="Bildobjekt 5"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8" name="Bildobjekt 7"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2097317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njer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284553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Hjärta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a:t>
            </a:r>
            <a:br>
              <a:rPr lang="sv-SE" dirty="0"/>
            </a:br>
            <a:r>
              <a:rPr lang="sv-SE" dirty="0"/>
              <a:t>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6" name="Bildobjekt 5"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50040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järta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Klicka här för att ändra format 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12" name="Bildobjekt 11"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804640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Hjärta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7" name="Bildobjekt 6"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953126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Pussel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sp>
        <p:nvSpPr>
          <p:cNvPr id="3" name="Platshållare för innehåll 2"/>
          <p:cNvSpPr>
            <a:spLocks noGrp="1"/>
          </p:cNvSpPr>
          <p:nvPr>
            <p:ph idx="1"/>
          </p:nvPr>
        </p:nvSpPr>
        <p:spPr>
          <a:xfrm>
            <a:off x="540000" y="2168714"/>
            <a:ext cx="7876925" cy="3436749"/>
          </a:xfrm>
          <a:prstGeom prst="rect">
            <a:avLst/>
          </a:prstGeom>
        </p:spPr>
        <p:txBody>
          <a:bodyPr/>
          <a:lstStyle/>
          <a:p>
            <a:pPr lvl="0"/>
            <a:r>
              <a:rPr lang="sv-SE" dirty="0"/>
              <a:t>Klicka här för att ändra format på bakgrundstexten</a:t>
            </a:r>
          </a:p>
          <a:p>
            <a:pPr lvl="1"/>
            <a:r>
              <a:rPr lang="sv-SE" dirty="0"/>
              <a:t>Nivå två</a:t>
            </a:r>
          </a:p>
          <a:p>
            <a:pPr lvl="2"/>
            <a:r>
              <a:rPr lang="sv-SE" dirty="0"/>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7" name="Bildobjekt 6"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91168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ssel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Klicka här för att ändra format tvåradig rubrik</a:t>
            </a:r>
          </a:p>
        </p:txBody>
      </p:sp>
      <p:sp>
        <p:nvSpPr>
          <p:cNvPr id="3" name="Platshållare för innehåll 2"/>
          <p:cNvSpPr>
            <a:spLocks noGrp="1"/>
          </p:cNvSpPr>
          <p:nvPr>
            <p:ph idx="1"/>
          </p:nvPr>
        </p:nvSpPr>
        <p:spPr>
          <a:xfrm>
            <a:off x="540000" y="2168714"/>
            <a:ext cx="39050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innehåll 2"/>
          <p:cNvSpPr>
            <a:spLocks noGrp="1"/>
          </p:cNvSpPr>
          <p:nvPr>
            <p:ph idx="10"/>
          </p:nvPr>
        </p:nvSpPr>
        <p:spPr>
          <a:xfrm>
            <a:off x="4775201" y="2168714"/>
            <a:ext cx="3911600" cy="3436749"/>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dirty="0"/>
              <a:t>Klicka här för att ändra format på bakgrundstexten</a:t>
            </a:r>
          </a:p>
          <a:p>
            <a:pPr lvl="1"/>
            <a:r>
              <a:rPr lang="sv-SE" dirty="0"/>
              <a:t>Nivå två</a:t>
            </a:r>
          </a:p>
          <a:p>
            <a:pPr lvl="2"/>
            <a:r>
              <a:rPr lang="sv-SE" dirty="0"/>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620385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ussel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Klicka här för att ändra format tvåradig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8" name="Bildobjekt 7"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1268454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Linjer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6" name="Bildobjekt 5"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8" name="Bildobjekt 7" descr="linjer.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362700"/>
            <a:ext cx="9144000" cy="377952"/>
          </a:xfrm>
          <a:prstGeom prst="rect">
            <a:avLst/>
          </a:prstGeom>
        </p:spPr>
      </p:pic>
    </p:spTree>
    <p:extLst>
      <p:ext uri="{BB962C8B-B14F-4D97-AF65-F5344CB8AC3E}">
        <p14:creationId xmlns:p14="http://schemas.microsoft.com/office/powerpoint/2010/main" val="127623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Hjärta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6" name="Bildobjekt 5"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371793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järta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12" name="Bildobjekt 11"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4119800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Hjärta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7" name="Bildobjekt 6" descr="linjer-hjärta.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698600"/>
            <a:ext cx="9144000" cy="1072896"/>
          </a:xfrm>
          <a:prstGeom prst="rect">
            <a:avLst/>
          </a:prstGeom>
        </p:spPr>
      </p:pic>
    </p:spTree>
    <p:extLst>
      <p:ext uri="{BB962C8B-B14F-4D97-AF65-F5344CB8AC3E}">
        <p14:creationId xmlns:p14="http://schemas.microsoft.com/office/powerpoint/2010/main" val="269859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ussel - 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sp>
        <p:nvSpPr>
          <p:cNvPr id="3" name="Platshållare för innehåll 2"/>
          <p:cNvSpPr>
            <a:spLocks noGrp="1"/>
          </p:cNvSpPr>
          <p:nvPr>
            <p:ph idx="1"/>
          </p:nvPr>
        </p:nvSpPr>
        <p:spPr>
          <a:xfrm>
            <a:off x="540000" y="1651000"/>
            <a:ext cx="7876925" cy="3954463"/>
          </a:xfrm>
          <a:prstGeom prst="rect">
            <a:avLst/>
          </a:prstGeom>
        </p:spPr>
        <p:txBody>
          <a:bodyPr/>
          <a:lstStyle/>
          <a:p>
            <a:pPr lvl="0"/>
            <a:r>
              <a:rPr lang="sv-SE"/>
              <a:t>Redigera format för bakgrundstext</a:t>
            </a:r>
          </a:p>
          <a:p>
            <a:pPr lvl="1"/>
            <a:r>
              <a:rPr lang="sv-SE"/>
              <a:t>Nivå två</a:t>
            </a:r>
          </a:p>
          <a:p>
            <a:pPr lvl="2"/>
            <a:r>
              <a:rPr lang="sv-SE"/>
              <a:t>Nivå tre</a:t>
            </a:r>
          </a:p>
        </p:txBody>
      </p:sp>
      <p:pic>
        <p:nvPicPr>
          <p:cNvPr id="11" name="Bildobjekt 10"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7" name="Bildobjekt 6"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30298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ssel - rubrik och innehåll – Tvåspal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lnSpc>
                <a:spcPts val="4300"/>
              </a:lnSpc>
              <a:defRPr sz="3700"/>
            </a:lvl1pPr>
          </a:lstStyle>
          <a:p>
            <a:r>
              <a:rPr lang="sv-SE" dirty="0"/>
              <a:t>Lägg till enradig rubrik</a:t>
            </a:r>
          </a:p>
        </p:txBody>
      </p:sp>
      <p:sp>
        <p:nvSpPr>
          <p:cNvPr id="3" name="Platshållare för innehåll 2"/>
          <p:cNvSpPr>
            <a:spLocks noGrp="1"/>
          </p:cNvSpPr>
          <p:nvPr>
            <p:ph idx="1"/>
          </p:nvPr>
        </p:nvSpPr>
        <p:spPr>
          <a:xfrm>
            <a:off x="540000" y="1651000"/>
            <a:ext cx="39050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sp>
        <p:nvSpPr>
          <p:cNvPr id="7" name="Platshållare för innehåll 2"/>
          <p:cNvSpPr>
            <a:spLocks noGrp="1"/>
          </p:cNvSpPr>
          <p:nvPr>
            <p:ph idx="10"/>
          </p:nvPr>
        </p:nvSpPr>
        <p:spPr>
          <a:xfrm>
            <a:off x="4775201" y="1651000"/>
            <a:ext cx="3911600" cy="3954463"/>
          </a:xfrm>
          <a:prstGeom prst="rect">
            <a:avLst/>
          </a:prstGeom>
        </p:spPr>
        <p:txBody>
          <a:bodyPr/>
          <a:lstStyle>
            <a:lvl1pPr marL="180000" indent="-180000">
              <a:lnSpc>
                <a:spcPts val="2300"/>
              </a:lnSpc>
              <a:spcAft>
                <a:spcPts val="800"/>
              </a:spcAft>
              <a:defRPr sz="1800"/>
            </a:lvl1pPr>
            <a:lvl2pPr marL="360000" indent="-180000">
              <a:lnSpc>
                <a:spcPts val="2300"/>
              </a:lnSpc>
              <a:spcAft>
                <a:spcPts val="800"/>
              </a:spcAft>
              <a:defRPr sz="1800"/>
            </a:lvl2pPr>
            <a:lvl3pPr marL="360000" indent="-180000">
              <a:lnSpc>
                <a:spcPts val="2300"/>
              </a:lnSpc>
              <a:spcAft>
                <a:spcPts val="800"/>
              </a:spcAft>
              <a:defRPr sz="1800"/>
            </a:lvl3pPr>
          </a:lstStyle>
          <a:p>
            <a:pPr lvl="0"/>
            <a:r>
              <a:rPr lang="sv-SE"/>
              <a:t>Redigera format för bakgrundstext</a:t>
            </a:r>
          </a:p>
          <a:p>
            <a:pPr lvl="1"/>
            <a:r>
              <a:rPr lang="sv-SE"/>
              <a:t>Nivå två</a:t>
            </a:r>
          </a:p>
          <a:p>
            <a:pPr lvl="2"/>
            <a:r>
              <a:rPr lang="sv-SE"/>
              <a:t>Nivå tre</a:t>
            </a:r>
          </a:p>
        </p:txBody>
      </p:sp>
      <p:pic>
        <p:nvPicPr>
          <p:cNvPr id="9" name="Bildobjekt 8"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11" name="Bildobjekt 10"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1596614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ussel - 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enradig rubrik</a:t>
            </a:r>
          </a:p>
        </p:txBody>
      </p:sp>
      <p:pic>
        <p:nvPicPr>
          <p:cNvPr id="5" name="Bildobjekt 4" descr="Skolverket-logotyp-cmyk.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64000" y="6030000"/>
            <a:ext cx="1458504" cy="263920"/>
          </a:xfrm>
          <a:prstGeom prst="rect">
            <a:avLst/>
          </a:prstGeom>
        </p:spPr>
      </p:pic>
      <p:pic>
        <p:nvPicPr>
          <p:cNvPr id="8" name="Bildobjekt 7" descr="linjer-pussel.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588529"/>
            <a:ext cx="9144000" cy="1170432"/>
          </a:xfrm>
          <a:prstGeom prst="rect">
            <a:avLst/>
          </a:prstGeom>
        </p:spPr>
      </p:pic>
    </p:spTree>
    <p:extLst>
      <p:ext uri="{BB962C8B-B14F-4D97-AF65-F5344CB8AC3E}">
        <p14:creationId xmlns:p14="http://schemas.microsoft.com/office/powerpoint/2010/main" val="233812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40000" y="618067"/>
            <a:ext cx="8146800" cy="1032933"/>
          </a:xfrm>
          <a:prstGeom prst="rect">
            <a:avLst/>
          </a:prstGeom>
        </p:spPr>
        <p:txBody>
          <a:bodyPr vert="horz" wrap="square" lIns="0" tIns="0" rIns="0" bIns="0" rtlCol="0" anchor="t" anchorCtr="0">
            <a:noAutofit/>
          </a:bodyPr>
          <a:lstStyle/>
          <a:p>
            <a:r>
              <a:rPr lang="sv-SE" dirty="0"/>
              <a:t>Lägg till enradig rubrik</a:t>
            </a:r>
          </a:p>
        </p:txBody>
      </p:sp>
      <p:sp>
        <p:nvSpPr>
          <p:cNvPr id="7" name="Platshållare för text 6"/>
          <p:cNvSpPr>
            <a:spLocks noGrp="1"/>
          </p:cNvSpPr>
          <p:nvPr>
            <p:ph type="body" idx="1"/>
          </p:nvPr>
        </p:nvSpPr>
        <p:spPr>
          <a:xfrm>
            <a:off x="540000" y="1651000"/>
            <a:ext cx="8146800" cy="454792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4252446509"/>
      </p:ext>
    </p:extLst>
  </p:cSld>
  <p:clrMap bg1="lt1" tx1="dk1" bg2="lt2" tx2="dk2" accent1="accent1" accent2="accent2" accent3="accent3" accent4="accent4" accent5="accent5" accent6="accent6" hlink="hlink" folHlink="folHlink"/>
  <p:sldLayoutIdLst>
    <p:sldLayoutId id="2147483650" r:id="rId1"/>
    <p:sldLayoutId id="2147483666" r:id="rId2"/>
    <p:sldLayoutId id="2147483654" r:id="rId3"/>
    <p:sldLayoutId id="2147483660" r:id="rId4"/>
    <p:sldLayoutId id="2147483671" r:id="rId5"/>
    <p:sldLayoutId id="2147483674" r:id="rId6"/>
    <p:sldLayoutId id="2147483661" r:id="rId7"/>
    <p:sldLayoutId id="2147483667" r:id="rId8"/>
    <p:sldLayoutId id="2147483675" r:id="rId9"/>
    <p:sldLayoutId id="2147483649" r:id="rId10"/>
    <p:sldLayoutId id="2147483665" r:id="rId11"/>
    <p:sldLayoutId id="2147483676" r:id="rId12"/>
    <p:sldLayoutId id="2147483678" r:id="rId13"/>
    <p:sldLayoutId id="2147483677" r:id="rId14"/>
    <p:sldLayoutId id="2147483679" r:id="rId15"/>
    <p:sldLayoutId id="2147483663" r:id="rId16"/>
  </p:sldLayoutIdLst>
  <p:hf hdr="0" ftr="0" dt="0"/>
  <p:txStyles>
    <p:titleStyle>
      <a:lvl1pPr algn="l" defTabSz="457200" rtl="0" eaLnBrk="1" latinLnBrk="0" hangingPunct="1">
        <a:lnSpc>
          <a:spcPts val="4800"/>
        </a:lnSpc>
        <a:spcBef>
          <a:spcPct val="0"/>
        </a:spcBef>
        <a:buNone/>
        <a:defRPr sz="4200" b="1" i="0" kern="1200">
          <a:solidFill>
            <a:srgbClr val="593160"/>
          </a:solidFill>
          <a:latin typeface="Arial"/>
          <a:ea typeface="+mj-ea"/>
          <a:cs typeface="Arial"/>
        </a:defRPr>
      </a:lvl1pPr>
    </p:titleStyle>
    <p:bodyStyle>
      <a:lvl1pPr marL="216000" indent="-216000" algn="l" defTabSz="457200" rtl="0" eaLnBrk="1" latinLnBrk="0" hangingPunct="1">
        <a:lnSpc>
          <a:spcPts val="2700"/>
        </a:lnSpc>
        <a:spcBef>
          <a:spcPts val="0"/>
        </a:spcBef>
        <a:spcAft>
          <a:spcPts val="1200"/>
        </a:spcAft>
        <a:buSzPct val="115000"/>
        <a:buFont typeface="Arial"/>
        <a:buChar char="•"/>
        <a:tabLst/>
        <a:defRPr sz="2200" kern="1200">
          <a:solidFill>
            <a:srgbClr val="593160"/>
          </a:solidFill>
          <a:latin typeface="Arial"/>
          <a:ea typeface="+mn-ea"/>
          <a:cs typeface="Arial"/>
        </a:defRPr>
      </a:lvl1pPr>
      <a:lvl2pPr marL="466725"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
          <a:ea typeface="+mn-ea"/>
          <a:cs typeface="+mn-cs"/>
        </a:defRPr>
      </a:lvl2pPr>
      <a:lvl3pPr marL="468000"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Arial"/>
          <a:ea typeface="+mn-ea"/>
          <a:cs typeface="+mn-cs"/>
        </a:defRPr>
      </a:lvl3pPr>
      <a:lvl4pPr marL="468000" indent="-216000" algn="l" defTabSz="457200" rtl="0" eaLnBrk="1" latinLnBrk="0" hangingPunct="1">
        <a:lnSpc>
          <a:spcPts val="2700"/>
        </a:lnSpc>
        <a:spcBef>
          <a:spcPts val="0"/>
        </a:spcBef>
        <a:spcAft>
          <a:spcPts val="1200"/>
        </a:spcAft>
        <a:buFont typeface="Lucida Grande"/>
        <a:buChar char="-"/>
        <a:defRPr sz="2200" kern="1200">
          <a:solidFill>
            <a:srgbClr val="593160"/>
          </a:solidFill>
          <a:latin typeface="Arial"/>
          <a:ea typeface="+mn-ea"/>
          <a:cs typeface="+mn-cs"/>
        </a:defRPr>
      </a:lvl4pPr>
      <a:lvl5pPr marL="468000" indent="-216000" algn="l" defTabSz="457200" rtl="0" eaLnBrk="1" latinLnBrk="0" hangingPunct="1">
        <a:lnSpc>
          <a:spcPts val="2700"/>
        </a:lnSpc>
        <a:spcBef>
          <a:spcPts val="0"/>
        </a:spcBef>
        <a:spcAft>
          <a:spcPts val="800"/>
        </a:spcAft>
        <a:buFont typeface="Lucida Grande"/>
        <a:buChar char="-"/>
        <a:defRPr sz="2200" kern="1200">
          <a:solidFill>
            <a:srgbClr val="593160"/>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40000" y="618067"/>
            <a:ext cx="8146800" cy="1244600"/>
          </a:xfrm>
          <a:prstGeom prst="rect">
            <a:avLst/>
          </a:prstGeom>
        </p:spPr>
        <p:txBody>
          <a:bodyPr vert="horz" wrap="square" lIns="0" tIns="0" rIns="0" bIns="0" rtlCol="0" anchor="t" anchorCtr="0">
            <a:noAutofit/>
          </a:bodyPr>
          <a:lstStyle/>
          <a:p>
            <a:r>
              <a:rPr lang="sv-SE" dirty="0"/>
              <a:t>Lägg till</a:t>
            </a:r>
            <a:br>
              <a:rPr lang="sv-SE" dirty="0"/>
            </a:br>
            <a:r>
              <a:rPr lang="sv-SE" dirty="0"/>
              <a:t>tvåradig rubrik</a:t>
            </a:r>
          </a:p>
        </p:txBody>
      </p:sp>
      <p:sp>
        <p:nvSpPr>
          <p:cNvPr id="7" name="Platshållare för text 6"/>
          <p:cNvSpPr>
            <a:spLocks noGrp="1"/>
          </p:cNvSpPr>
          <p:nvPr>
            <p:ph type="body" idx="1"/>
          </p:nvPr>
        </p:nvSpPr>
        <p:spPr>
          <a:xfrm>
            <a:off x="540000" y="2167200"/>
            <a:ext cx="8146800" cy="403172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1661912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ftr="0" dt="0"/>
  <p:txStyles>
    <p:titleStyle>
      <a:lvl1pPr algn="l" defTabSz="457200" rtl="0" eaLnBrk="1" latinLnBrk="0" hangingPunct="1">
        <a:lnSpc>
          <a:spcPts val="4800"/>
        </a:lnSpc>
        <a:spcBef>
          <a:spcPct val="0"/>
        </a:spcBef>
        <a:buNone/>
        <a:defRPr sz="4200" b="1" i="0" kern="1200" baseline="0">
          <a:solidFill>
            <a:srgbClr val="593160"/>
          </a:solidFill>
          <a:latin typeface="Arial"/>
          <a:ea typeface="+mj-ea"/>
          <a:cs typeface="Arial"/>
        </a:defRPr>
      </a:lvl1pPr>
    </p:titleStyle>
    <p:bodyStyle>
      <a:lvl1pPr marL="216000" indent="-216000" algn="l" defTabSz="457200" rtl="0" eaLnBrk="1" latinLnBrk="0" hangingPunct="1">
        <a:lnSpc>
          <a:spcPts val="2700"/>
        </a:lnSpc>
        <a:spcBef>
          <a:spcPts val="0"/>
        </a:spcBef>
        <a:spcAft>
          <a:spcPts val="1200"/>
        </a:spcAft>
        <a:buSzPct val="115000"/>
        <a:buFont typeface="Arial"/>
        <a:buChar char="•"/>
        <a:tabLst/>
        <a:defRPr sz="2200" kern="1200">
          <a:solidFill>
            <a:srgbClr val="593160"/>
          </a:solidFill>
          <a:latin typeface="Arial"/>
          <a:ea typeface="+mn-ea"/>
          <a:cs typeface="Arial"/>
        </a:defRPr>
      </a:lvl1pPr>
      <a:lvl2pPr marL="466725"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
          <a:ea typeface="+mn-ea"/>
          <a:cs typeface="+mn-cs"/>
        </a:defRPr>
      </a:lvl2pPr>
      <a:lvl3pPr marL="468000" indent="-216000" algn="l" defTabSz="457200" rtl="0" eaLnBrk="1" latinLnBrk="0" hangingPunct="1">
        <a:lnSpc>
          <a:spcPts val="2700"/>
        </a:lnSpc>
        <a:spcBef>
          <a:spcPts val="0"/>
        </a:spcBef>
        <a:spcAft>
          <a:spcPts val="1200"/>
        </a:spcAft>
        <a:buSzPct val="100000"/>
        <a:buFont typeface="Lucida Grande"/>
        <a:buChar char="-"/>
        <a:defRPr sz="2200" kern="1200">
          <a:solidFill>
            <a:srgbClr val="593160"/>
          </a:solidFill>
          <a:latin typeface="Arial"/>
          <a:ea typeface="+mn-ea"/>
          <a:cs typeface="+mn-cs"/>
        </a:defRPr>
      </a:lvl3pPr>
      <a:lvl4pPr marL="468000" indent="-216000" algn="l" defTabSz="457200" rtl="0" eaLnBrk="1" latinLnBrk="0" hangingPunct="1">
        <a:lnSpc>
          <a:spcPts val="2700"/>
        </a:lnSpc>
        <a:spcBef>
          <a:spcPts val="0"/>
        </a:spcBef>
        <a:spcAft>
          <a:spcPts val="1200"/>
        </a:spcAft>
        <a:buFont typeface="Lucida Grande"/>
        <a:buChar char="-"/>
        <a:defRPr sz="2200" kern="1200">
          <a:solidFill>
            <a:srgbClr val="593160"/>
          </a:solidFill>
          <a:latin typeface="Arial"/>
          <a:ea typeface="+mn-ea"/>
          <a:cs typeface="+mn-cs"/>
        </a:defRPr>
      </a:lvl4pPr>
      <a:lvl5pPr marL="468000" indent="-216000" algn="l" defTabSz="457200" rtl="0" eaLnBrk="1" latinLnBrk="0" hangingPunct="1">
        <a:lnSpc>
          <a:spcPts val="2700"/>
        </a:lnSpc>
        <a:spcBef>
          <a:spcPts val="0"/>
        </a:spcBef>
        <a:spcAft>
          <a:spcPts val="800"/>
        </a:spcAft>
        <a:buFont typeface="Lucida Grande"/>
        <a:buChar char="-"/>
        <a:defRPr sz="2200" kern="1200">
          <a:solidFill>
            <a:srgbClr val="593160"/>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7FD46E-A086-4E2A-A63F-74F15FD8777D}"/>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35BD9938-CF79-46B1-99F4-39CFC9133E2B}"/>
              </a:ext>
            </a:extLst>
          </p:cNvPr>
          <p:cNvSpPr>
            <a:spLocks noGrp="1"/>
          </p:cNvSpPr>
          <p:nvPr>
            <p:ph idx="1"/>
          </p:nvPr>
        </p:nvSpPr>
        <p:spPr/>
        <p:txBody>
          <a:bodyPr/>
          <a:lstStyle/>
          <a:p>
            <a:endParaRPr lang="sv-SE"/>
          </a:p>
        </p:txBody>
      </p:sp>
      <p:pic>
        <p:nvPicPr>
          <p:cNvPr id="4" name="Bildobjekt 3">
            <a:extLst>
              <a:ext uri="{FF2B5EF4-FFF2-40B4-BE49-F238E27FC236}">
                <a16:creationId xmlns:a16="http://schemas.microsoft.com/office/drawing/2014/main" id="{70F34B38-44DA-4C92-8C3C-252A89845F96}"/>
              </a:ext>
            </a:extLst>
          </p:cNvPr>
          <p:cNvPicPr>
            <a:picLocks noChangeAspect="1"/>
          </p:cNvPicPr>
          <p:nvPr/>
        </p:nvPicPr>
        <p:blipFill>
          <a:blip r:embed="rId2"/>
          <a:stretch>
            <a:fillRect/>
          </a:stretch>
        </p:blipFill>
        <p:spPr>
          <a:xfrm>
            <a:off x="0" y="65145"/>
            <a:ext cx="9144000" cy="6727710"/>
          </a:xfrm>
          <a:prstGeom prst="rect">
            <a:avLst/>
          </a:prstGeom>
        </p:spPr>
      </p:pic>
    </p:spTree>
    <p:extLst>
      <p:ext uri="{BB962C8B-B14F-4D97-AF65-F5344CB8AC3E}">
        <p14:creationId xmlns:p14="http://schemas.microsoft.com/office/powerpoint/2010/main" val="3855084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8BE55D6-AC8F-4DF8-960B-6412475319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45" y="0"/>
            <a:ext cx="9109710" cy="6858000"/>
          </a:xfrm>
          <a:prstGeom prst="rect">
            <a:avLst/>
          </a:prstGeom>
        </p:spPr>
      </p:pic>
    </p:spTree>
    <p:extLst>
      <p:ext uri="{BB962C8B-B14F-4D97-AF65-F5344CB8AC3E}">
        <p14:creationId xmlns:p14="http://schemas.microsoft.com/office/powerpoint/2010/main" val="242987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1B0F38C0-B909-4889-B902-5CE032475D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 y="0"/>
            <a:ext cx="9098280" cy="6858000"/>
          </a:xfrm>
          <a:prstGeom prst="rect">
            <a:avLst/>
          </a:prstGeom>
        </p:spPr>
      </p:pic>
    </p:spTree>
    <p:extLst>
      <p:ext uri="{BB962C8B-B14F-4D97-AF65-F5344CB8AC3E}">
        <p14:creationId xmlns:p14="http://schemas.microsoft.com/office/powerpoint/2010/main" val="15291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3151D9DB-C810-450D-B6DA-C6589E069CEE}"/>
              </a:ext>
            </a:extLst>
          </p:cNvPr>
          <p:cNvSpPr>
            <a:spLocks noGrp="1"/>
          </p:cNvSpPr>
          <p:nvPr>
            <p:ph type="title"/>
          </p:nvPr>
        </p:nvSpPr>
        <p:spPr/>
        <p:txBody>
          <a:bodyPr/>
          <a:lstStyle/>
          <a:p>
            <a:endParaRPr lang="sv-SE"/>
          </a:p>
        </p:txBody>
      </p:sp>
      <p:pic>
        <p:nvPicPr>
          <p:cNvPr id="7" name="Bildobjekt 6">
            <a:extLst>
              <a:ext uri="{FF2B5EF4-FFF2-40B4-BE49-F238E27FC236}">
                <a16:creationId xmlns:a16="http://schemas.microsoft.com/office/drawing/2014/main" id="{8EAA65AE-DF21-42E1-AC5E-922D91129C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287" y="0"/>
            <a:ext cx="9115425" cy="6858000"/>
          </a:xfrm>
          <a:prstGeom prst="rect">
            <a:avLst/>
          </a:prstGeom>
        </p:spPr>
      </p:pic>
    </p:spTree>
    <p:extLst>
      <p:ext uri="{BB962C8B-B14F-4D97-AF65-F5344CB8AC3E}">
        <p14:creationId xmlns:p14="http://schemas.microsoft.com/office/powerpoint/2010/main" val="58787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7BD9891-359E-4CD3-B975-4398B9F39FC8}"/>
              </a:ext>
            </a:extLst>
          </p:cNvPr>
          <p:cNvSpPr>
            <a:spLocks noGrp="1"/>
          </p:cNvSpPr>
          <p:nvPr>
            <p:ph type="title"/>
          </p:nvPr>
        </p:nvSpPr>
        <p:spPr/>
        <p:txBody>
          <a:bodyPr/>
          <a:lstStyle/>
          <a:p>
            <a:endParaRPr lang="sv-SE"/>
          </a:p>
        </p:txBody>
      </p:sp>
      <p:pic>
        <p:nvPicPr>
          <p:cNvPr id="8" name="Bildobjekt 7">
            <a:extLst>
              <a:ext uri="{FF2B5EF4-FFF2-40B4-BE49-F238E27FC236}">
                <a16:creationId xmlns:a16="http://schemas.microsoft.com/office/drawing/2014/main" id="{8627F05C-F316-494E-929D-031BF84DC7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432" y="0"/>
            <a:ext cx="9081135" cy="6858000"/>
          </a:xfrm>
          <a:prstGeom prst="rect">
            <a:avLst/>
          </a:prstGeom>
        </p:spPr>
      </p:pic>
    </p:spTree>
    <p:extLst>
      <p:ext uri="{BB962C8B-B14F-4D97-AF65-F5344CB8AC3E}">
        <p14:creationId xmlns:p14="http://schemas.microsoft.com/office/powerpoint/2010/main" val="232096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A09530F-78B5-4060-9B1C-3DD93F261DE5}"/>
              </a:ext>
            </a:extLst>
          </p:cNvPr>
          <p:cNvSpPr>
            <a:spLocks noGrp="1"/>
          </p:cNvSpPr>
          <p:nvPr>
            <p:ph type="title"/>
          </p:nvPr>
        </p:nvSpPr>
        <p:spPr/>
        <p:txBody>
          <a:bodyPr/>
          <a:lstStyle/>
          <a:p>
            <a:endParaRPr lang="sv-SE"/>
          </a:p>
        </p:txBody>
      </p:sp>
      <p:pic>
        <p:nvPicPr>
          <p:cNvPr id="7" name="Bildobjekt 6">
            <a:extLst>
              <a:ext uri="{FF2B5EF4-FFF2-40B4-BE49-F238E27FC236}">
                <a16:creationId xmlns:a16="http://schemas.microsoft.com/office/drawing/2014/main" id="{3836FAFF-BADA-4DA3-8AAE-15237D5ED7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7" y="0"/>
            <a:ext cx="9092565" cy="6858000"/>
          </a:xfrm>
          <a:prstGeom prst="rect">
            <a:avLst/>
          </a:prstGeom>
        </p:spPr>
      </p:pic>
    </p:spTree>
    <p:extLst>
      <p:ext uri="{BB962C8B-B14F-4D97-AF65-F5344CB8AC3E}">
        <p14:creationId xmlns:p14="http://schemas.microsoft.com/office/powerpoint/2010/main" val="285872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2B69FD5-CB30-4087-A86D-02B904DD0860}"/>
              </a:ext>
            </a:extLst>
          </p:cNvPr>
          <p:cNvSpPr>
            <a:spLocks noGrp="1"/>
          </p:cNvSpPr>
          <p:nvPr>
            <p:ph type="title"/>
          </p:nvPr>
        </p:nvSpPr>
        <p:spPr/>
        <p:txBody>
          <a:bodyPr/>
          <a:lstStyle/>
          <a:p>
            <a:endParaRPr lang="sv-SE"/>
          </a:p>
        </p:txBody>
      </p:sp>
      <p:pic>
        <p:nvPicPr>
          <p:cNvPr id="8" name="Bildobjekt 7">
            <a:extLst>
              <a:ext uri="{FF2B5EF4-FFF2-40B4-BE49-F238E27FC236}">
                <a16:creationId xmlns:a16="http://schemas.microsoft.com/office/drawing/2014/main" id="{0B18340A-FDBA-495D-99C4-E8DA3FD8A65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02" y="0"/>
            <a:ext cx="9103995" cy="6858000"/>
          </a:xfrm>
          <a:prstGeom prst="rect">
            <a:avLst/>
          </a:prstGeom>
        </p:spPr>
      </p:pic>
    </p:spTree>
    <p:extLst>
      <p:ext uri="{BB962C8B-B14F-4D97-AF65-F5344CB8AC3E}">
        <p14:creationId xmlns:p14="http://schemas.microsoft.com/office/powerpoint/2010/main" val="177310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BC06559-75BA-4035-B85B-FADE329AD7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02" y="0"/>
            <a:ext cx="9103995" cy="6858000"/>
          </a:xfrm>
          <a:prstGeom prst="rect">
            <a:avLst/>
          </a:prstGeom>
        </p:spPr>
      </p:pic>
    </p:spTree>
    <p:extLst>
      <p:ext uri="{BB962C8B-B14F-4D97-AF65-F5344CB8AC3E}">
        <p14:creationId xmlns:p14="http://schemas.microsoft.com/office/powerpoint/2010/main" val="205316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B257A87F-7921-4A45-B3FC-9D62EA383B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717" y="0"/>
            <a:ext cx="9092565" cy="6858000"/>
          </a:xfrm>
          <a:prstGeom prst="rect">
            <a:avLst/>
          </a:prstGeom>
        </p:spPr>
      </p:pic>
    </p:spTree>
    <p:extLst>
      <p:ext uri="{BB962C8B-B14F-4D97-AF65-F5344CB8AC3E}">
        <p14:creationId xmlns:p14="http://schemas.microsoft.com/office/powerpoint/2010/main" val="62857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771B939C-873C-40A3-BD03-7133B972A79F}"/>
              </a:ext>
            </a:extLst>
          </p:cNvPr>
          <p:cNvSpPr>
            <a:spLocks noGrp="1"/>
          </p:cNvSpPr>
          <p:nvPr>
            <p:ph type="title"/>
          </p:nvPr>
        </p:nvSpPr>
        <p:spPr/>
        <p:txBody>
          <a:bodyPr/>
          <a:lstStyle/>
          <a:p>
            <a:endParaRPr lang="sv-SE"/>
          </a:p>
        </p:txBody>
      </p:sp>
      <p:pic>
        <p:nvPicPr>
          <p:cNvPr id="18" name="Platshållare för innehåll 17">
            <a:extLst>
              <a:ext uri="{FF2B5EF4-FFF2-40B4-BE49-F238E27FC236}">
                <a16:creationId xmlns:a16="http://schemas.microsoft.com/office/drawing/2014/main" id="{EEFFEC24-13E0-4000-9169-D055672CCE1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0"/>
            <a:ext cx="9126853" cy="6858000"/>
          </a:xfrm>
        </p:spPr>
      </p:pic>
    </p:spTree>
    <p:extLst>
      <p:ext uri="{BB962C8B-B14F-4D97-AF65-F5344CB8AC3E}">
        <p14:creationId xmlns:p14="http://schemas.microsoft.com/office/powerpoint/2010/main" val="2027326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7BFA5C5-75A7-46B9-A59C-8161E8BF0CC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 y="0"/>
            <a:ext cx="9121140" cy="6858000"/>
          </a:xfrm>
          <a:prstGeom prst="rect">
            <a:avLst/>
          </a:prstGeom>
        </p:spPr>
      </p:pic>
    </p:spTree>
    <p:extLst>
      <p:ext uri="{BB962C8B-B14F-4D97-AF65-F5344CB8AC3E}">
        <p14:creationId xmlns:p14="http://schemas.microsoft.com/office/powerpoint/2010/main" val="360024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C6F1473-1ACA-427D-B66C-5437156496EC}"/>
              </a:ext>
            </a:extLst>
          </p:cNvPr>
          <p:cNvSpPr>
            <a:spLocks noGrp="1"/>
          </p:cNvSpPr>
          <p:nvPr>
            <p:ph type="title"/>
          </p:nvPr>
        </p:nvSpPr>
        <p:spPr/>
        <p:txBody>
          <a:bodyPr/>
          <a:lstStyle/>
          <a:p>
            <a:endParaRPr lang="sv-SE"/>
          </a:p>
        </p:txBody>
      </p:sp>
      <p:pic>
        <p:nvPicPr>
          <p:cNvPr id="7" name="Bildobjekt 6">
            <a:extLst>
              <a:ext uri="{FF2B5EF4-FFF2-40B4-BE49-F238E27FC236}">
                <a16:creationId xmlns:a16="http://schemas.microsoft.com/office/drawing/2014/main" id="{5300C600-87C9-4BC8-B7D8-2F7D8216EF5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 y="0"/>
            <a:ext cx="9132570" cy="6858000"/>
          </a:xfrm>
          <a:prstGeom prst="rect">
            <a:avLst/>
          </a:prstGeom>
        </p:spPr>
      </p:pic>
    </p:spTree>
    <p:extLst>
      <p:ext uri="{BB962C8B-B14F-4D97-AF65-F5344CB8AC3E}">
        <p14:creationId xmlns:p14="http://schemas.microsoft.com/office/powerpoint/2010/main" val="3094688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5EF54262-D348-45B9-89B6-2E791342B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8" y="0"/>
            <a:ext cx="9064404" cy="6858000"/>
          </a:xfrm>
          <a:prstGeom prst="rect">
            <a:avLst/>
          </a:prstGeom>
        </p:spPr>
      </p:pic>
      <p:sp>
        <p:nvSpPr>
          <p:cNvPr id="4" name="Rektangel 3">
            <a:extLst>
              <a:ext uri="{FF2B5EF4-FFF2-40B4-BE49-F238E27FC236}">
                <a16:creationId xmlns:a16="http://schemas.microsoft.com/office/drawing/2014/main" id="{BC2384C9-5865-4A91-9DB2-7AD650C9A99F}"/>
              </a:ext>
            </a:extLst>
          </p:cNvPr>
          <p:cNvSpPr/>
          <p:nvPr/>
        </p:nvSpPr>
        <p:spPr>
          <a:xfrm>
            <a:off x="8389" y="6400800"/>
            <a:ext cx="1677798" cy="444616"/>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p>
        </p:txBody>
      </p:sp>
    </p:spTree>
    <p:extLst>
      <p:ext uri="{BB962C8B-B14F-4D97-AF65-F5344CB8AC3E}">
        <p14:creationId xmlns:p14="http://schemas.microsoft.com/office/powerpoint/2010/main" val="2806576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8520B592-F08C-4248-A35C-D00F9CA3B6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02" y="0"/>
            <a:ext cx="9103995" cy="6858000"/>
          </a:xfrm>
          <a:prstGeom prst="rect">
            <a:avLst/>
          </a:prstGeom>
        </p:spPr>
      </p:pic>
    </p:spTree>
    <p:extLst>
      <p:ext uri="{BB962C8B-B14F-4D97-AF65-F5344CB8AC3E}">
        <p14:creationId xmlns:p14="http://schemas.microsoft.com/office/powerpoint/2010/main" val="1169081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3B6E96B-F814-46EE-8F79-A2354F962DB9}"/>
              </a:ext>
            </a:extLst>
          </p:cNvPr>
          <p:cNvPicPr>
            <a:picLocks noChangeAspect="1"/>
          </p:cNvPicPr>
          <p:nvPr/>
        </p:nvPicPr>
        <p:blipFill>
          <a:blip r:embed="rId3"/>
          <a:stretch>
            <a:fillRect/>
          </a:stretch>
        </p:blipFill>
        <p:spPr>
          <a:xfrm>
            <a:off x="-128016" y="-99729"/>
            <a:ext cx="9354312" cy="6976565"/>
          </a:xfrm>
          <a:prstGeom prst="rect">
            <a:avLst/>
          </a:prstGeom>
        </p:spPr>
      </p:pic>
    </p:spTree>
    <p:extLst>
      <p:ext uri="{BB962C8B-B14F-4D97-AF65-F5344CB8AC3E}">
        <p14:creationId xmlns:p14="http://schemas.microsoft.com/office/powerpoint/2010/main" val="3475023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C16CC33-7FDB-4C5A-A9AD-7E853CB07EC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145" y="0"/>
            <a:ext cx="9109710" cy="6858000"/>
          </a:xfrm>
          <a:prstGeom prst="rect">
            <a:avLst/>
          </a:prstGeom>
        </p:spPr>
      </p:pic>
    </p:spTree>
    <p:extLst>
      <p:ext uri="{BB962C8B-B14F-4D97-AF65-F5344CB8AC3E}">
        <p14:creationId xmlns:p14="http://schemas.microsoft.com/office/powerpoint/2010/main" val="37018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2DB597F-64D7-4629-B324-4A71CDDB156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575" y="0"/>
            <a:ext cx="9086850" cy="6858000"/>
          </a:xfrm>
          <a:prstGeom prst="rect">
            <a:avLst/>
          </a:prstGeom>
        </p:spPr>
      </p:pic>
    </p:spTree>
    <p:extLst>
      <p:ext uri="{BB962C8B-B14F-4D97-AF65-F5344CB8AC3E}">
        <p14:creationId xmlns:p14="http://schemas.microsoft.com/office/powerpoint/2010/main" val="2184866010"/>
      </p:ext>
    </p:extLst>
  </p:cSld>
  <p:clrMapOvr>
    <a:masterClrMapping/>
  </p:clrMapOvr>
</p:sld>
</file>

<file path=ppt/theme/theme1.xml><?xml version="1.0" encoding="utf-8"?>
<a:theme xmlns:a="http://schemas.openxmlformats.org/drawingml/2006/main" name="Mallsidor enradig rubrik">
  <a:themeElements>
    <a:clrScheme name="Skolverket 1">
      <a:dk1>
        <a:sysClr val="windowText" lastClr="000000"/>
      </a:dk1>
      <a:lt1>
        <a:sysClr val="window" lastClr="FFFFFF"/>
      </a:lt1>
      <a:dk2>
        <a:srgbClr val="593160"/>
      </a:dk2>
      <a:lt2>
        <a:srgbClr val="FFFFFF"/>
      </a:lt2>
      <a:accent1>
        <a:srgbClr val="73AF55"/>
      </a:accent1>
      <a:accent2>
        <a:srgbClr val="1E9D8B"/>
      </a:accent2>
      <a:accent3>
        <a:srgbClr val="0071B9"/>
      </a:accent3>
      <a:accent4>
        <a:srgbClr val="91785B"/>
      </a:accent4>
      <a:accent5>
        <a:srgbClr val="D47B22"/>
      </a:accent5>
      <a:accent6>
        <a:srgbClr val="C40040"/>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llsidor tvåradig rubrik">
  <a:themeElements>
    <a:clrScheme name="Skolverket 1">
      <a:dk1>
        <a:sysClr val="windowText" lastClr="000000"/>
      </a:dk1>
      <a:lt1>
        <a:sysClr val="window" lastClr="FFFFFF"/>
      </a:lt1>
      <a:dk2>
        <a:srgbClr val="593160"/>
      </a:dk2>
      <a:lt2>
        <a:srgbClr val="FFFFFF"/>
      </a:lt2>
      <a:accent1>
        <a:srgbClr val="73AF55"/>
      </a:accent1>
      <a:accent2>
        <a:srgbClr val="1E9D8B"/>
      </a:accent2>
      <a:accent3>
        <a:srgbClr val="0071B9"/>
      </a:accent3>
      <a:accent4>
        <a:srgbClr val="91785B"/>
      </a:accent4>
      <a:accent5>
        <a:srgbClr val="D47B22"/>
      </a:accent5>
      <a:accent6>
        <a:srgbClr val="C40040"/>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SkolverketPPT_4_3_150115</Template>
  <TotalTime>87</TotalTime>
  <Words>1654</Words>
  <Application>Microsoft Office PowerPoint</Application>
  <PresentationFormat>Bildspel på skärmen (4:3)</PresentationFormat>
  <Paragraphs>127</Paragraphs>
  <Slides>17</Slides>
  <Notes>16</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17</vt:i4>
      </vt:variant>
    </vt:vector>
  </HeadingPairs>
  <TitlesOfParts>
    <vt:vector size="22" baseType="lpstr">
      <vt:lpstr>Arial</vt:lpstr>
      <vt:lpstr>Calibri</vt:lpstr>
      <vt:lpstr>Lucida Grande</vt:lpstr>
      <vt:lpstr>Mallsidor enradig rubrik</vt:lpstr>
      <vt:lpstr>Mallsidor tvåradig rubrik</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av Bygga Svenska</dc:title>
  <dc:creator>Karin.Rehman@skolverket.se</dc:creator>
  <cp:keywords>Bygga Svenska</cp:keywords>
  <cp:lastModifiedBy>Mia Petersson</cp:lastModifiedBy>
  <cp:revision>15</cp:revision>
  <dcterms:created xsi:type="dcterms:W3CDTF">2018-03-23T08:31:25Z</dcterms:created>
  <dcterms:modified xsi:type="dcterms:W3CDTF">2018-08-28T09:52:29Z</dcterms:modified>
</cp:coreProperties>
</file>