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7" r:id="rId5"/>
    <p:sldId id="268" r:id="rId6"/>
    <p:sldId id="269" r:id="rId7"/>
    <p:sldId id="28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71" r:id="rId17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5D"/>
    <a:srgbClr val="FBDBDE"/>
    <a:srgbClr val="FFE56F"/>
    <a:srgbClr val="DCEAEA"/>
    <a:srgbClr val="D4E0F1"/>
    <a:srgbClr val="283E59"/>
    <a:srgbClr val="FCDED5"/>
    <a:srgbClr val="DEEAEA"/>
    <a:srgbClr val="66FFCC"/>
    <a:srgbClr val="F9E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79306" autoAdjust="0"/>
  </p:normalViewPr>
  <p:slideViewPr>
    <p:cSldViewPr snapToGrid="0">
      <p:cViewPr varScale="1">
        <p:scale>
          <a:sx n="90" d="100"/>
          <a:sy n="90" d="100"/>
        </p:scale>
        <p:origin x="312" y="180"/>
      </p:cViewPr>
      <p:guideLst>
        <p:guide orient="horz" pos="35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CF04A-0F13-4DA7-B56D-136AAEF253D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1DFD53E-33DD-43D4-97A6-4A7F373F5751}">
      <dgm:prSet phldrT="[Text]" custT="1"/>
      <dgm:spPr>
        <a:solidFill>
          <a:srgbClr val="FFE56F"/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Förskolan eller skolan organiserar för kompetens-utvecklingen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4130347-41E8-4569-81B6-EEF84D9D69F7}" type="parTrans" cxnId="{808F1014-7D7F-4AE3-A7C9-11F8251A5F08}">
      <dgm:prSet/>
      <dgm:spPr/>
      <dgm:t>
        <a:bodyPr/>
        <a:lstStyle/>
        <a:p>
          <a:endParaRPr lang="sv-SE"/>
        </a:p>
      </dgm:t>
    </dgm:pt>
    <dgm:pt modelId="{AC52EE32-380F-4A88-8CBE-C194C87BB6EE}" type="sibTrans" cxnId="{808F1014-7D7F-4AE3-A7C9-11F8251A5F08}">
      <dgm:prSet/>
      <dgm:spPr>
        <a:solidFill>
          <a:srgbClr val="FFE56F"/>
        </a:solid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5FB44E0-567C-4E4B-8D42-C14867F10E81}">
      <dgm:prSet phldrT="[Text]" custT="1"/>
      <dgm:spPr>
        <a:solidFill>
          <a:srgbClr val="FFE56F"/>
        </a:solidFill>
        <a:ln>
          <a:noFill/>
        </a:ln>
      </dgm:spPr>
      <dgm:t>
        <a:bodyPr/>
        <a:lstStyle/>
        <a:p>
          <a:r>
            <a:rPr lang="sv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Rektor involverar handledare tidigt i planeringen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D56334F-9F2E-47E1-9B75-377356FCAA30}" type="parTrans" cxnId="{447C5828-AD8C-46BC-9004-6538CEAFC6A7}">
      <dgm:prSet/>
      <dgm:spPr/>
      <dgm:t>
        <a:bodyPr/>
        <a:lstStyle/>
        <a:p>
          <a:endParaRPr lang="sv-SE"/>
        </a:p>
      </dgm:t>
    </dgm:pt>
    <dgm:pt modelId="{89E74075-DA8D-4AB8-83E9-B6847132164B}" type="sibTrans" cxnId="{447C5828-AD8C-46BC-9004-6538CEAFC6A7}">
      <dgm:prSet/>
      <dgm:spPr>
        <a:solidFill>
          <a:srgbClr val="FFE56F"/>
        </a:solid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7B81688-4EFB-4FC1-A5E0-45C3EDA120FF}">
      <dgm:prSet phldrT="[Text]" custT="1"/>
      <dgm:spPr>
        <a:solidFill>
          <a:srgbClr val="FFE56F"/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Rektor och handledare har dialog och avstämning inom kompetens-utvecklingen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5AC332F-B6C9-459D-A9CA-1FF6A2ED9C09}" type="parTrans" cxnId="{882172E5-C163-4012-8C77-FF6D82531323}">
      <dgm:prSet/>
      <dgm:spPr/>
      <dgm:t>
        <a:bodyPr/>
        <a:lstStyle/>
        <a:p>
          <a:endParaRPr lang="sv-SE"/>
        </a:p>
      </dgm:t>
    </dgm:pt>
    <dgm:pt modelId="{8AEEAE8E-D4A4-4391-AF11-2FECD5504525}" type="sibTrans" cxnId="{882172E5-C163-4012-8C77-FF6D82531323}">
      <dgm:prSet/>
      <dgm:spPr>
        <a:solidFill>
          <a:srgbClr val="FFE56F"/>
        </a:solidFill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A90BD0A-04EE-4758-B6E7-5BB717E08EC7}">
      <dgm:prSet phldrT="[Text]" custT="1"/>
      <dgm:spPr>
        <a:solidFill>
          <a:srgbClr val="FFE56F"/>
        </a:solidFill>
      </dgm:spPr>
      <dgm:t>
        <a:bodyPr/>
        <a:lstStyle/>
        <a:p>
          <a:r>
            <a:rPr lang="sv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Handledare leder deltagarna i kompetens-utvecklingen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A84BB2D-437E-416C-B1FB-DA93F2D784BC}" type="parTrans" cxnId="{6246BFE7-5D26-452A-A5E4-A5E616EBE359}">
      <dgm:prSet/>
      <dgm:spPr/>
      <dgm:t>
        <a:bodyPr/>
        <a:lstStyle/>
        <a:p>
          <a:endParaRPr lang="sv-SE"/>
        </a:p>
      </dgm:t>
    </dgm:pt>
    <dgm:pt modelId="{86349E45-D2E5-4166-A77E-E95DC5743C73}" type="sibTrans" cxnId="{6246BFE7-5D26-452A-A5E4-A5E616EBE359}">
      <dgm:prSet/>
      <dgm:spPr/>
      <dgm:t>
        <a:bodyPr/>
        <a:lstStyle/>
        <a:p>
          <a:endParaRPr lang="sv-SE"/>
        </a:p>
      </dgm:t>
    </dgm:pt>
    <dgm:pt modelId="{F8ABE91B-4A7B-4481-87F8-7BC655D4165F}" type="pres">
      <dgm:prSet presAssocID="{A07CF04A-0F13-4DA7-B56D-136AAEF253D2}" presName="Name0" presStyleCnt="0">
        <dgm:presLayoutVars>
          <dgm:dir/>
          <dgm:resizeHandles val="exact"/>
        </dgm:presLayoutVars>
      </dgm:prSet>
      <dgm:spPr/>
    </dgm:pt>
    <dgm:pt modelId="{2B9DBF7B-0077-4293-9458-140E537FB154}" type="pres">
      <dgm:prSet presAssocID="{51DFD53E-33DD-43D4-97A6-4A7F373F5751}" presName="node" presStyleLbl="node1" presStyleIdx="0" presStyleCnt="4" custScaleY="114953">
        <dgm:presLayoutVars>
          <dgm:bulletEnabled val="1"/>
        </dgm:presLayoutVars>
      </dgm:prSet>
      <dgm:spPr/>
    </dgm:pt>
    <dgm:pt modelId="{DC70F3EA-55D2-48DB-8A03-E38341517882}" type="pres">
      <dgm:prSet presAssocID="{AC52EE32-380F-4A88-8CBE-C194C87BB6EE}" presName="sibTrans" presStyleLbl="sibTrans2D1" presStyleIdx="0" presStyleCnt="3"/>
      <dgm:spPr/>
    </dgm:pt>
    <dgm:pt modelId="{543B8D41-5A11-413E-A73B-57818DEAF8EA}" type="pres">
      <dgm:prSet presAssocID="{AC52EE32-380F-4A88-8CBE-C194C87BB6EE}" presName="connectorText" presStyleLbl="sibTrans2D1" presStyleIdx="0" presStyleCnt="3"/>
      <dgm:spPr/>
    </dgm:pt>
    <dgm:pt modelId="{E2A4106E-AD8A-4439-BE1F-30CCB337525F}" type="pres">
      <dgm:prSet presAssocID="{15FB44E0-567C-4E4B-8D42-C14867F10E81}" presName="node" presStyleLbl="node1" presStyleIdx="1" presStyleCnt="4" custScaleY="114953">
        <dgm:presLayoutVars>
          <dgm:bulletEnabled val="1"/>
        </dgm:presLayoutVars>
      </dgm:prSet>
      <dgm:spPr/>
    </dgm:pt>
    <dgm:pt modelId="{E187CE96-7467-42EB-87C5-A70D7F7AF10F}" type="pres">
      <dgm:prSet presAssocID="{89E74075-DA8D-4AB8-83E9-B6847132164B}" presName="sibTrans" presStyleLbl="sibTrans2D1" presStyleIdx="1" presStyleCnt="3"/>
      <dgm:spPr/>
    </dgm:pt>
    <dgm:pt modelId="{607BD13F-D146-4078-B83F-498D23EE0F56}" type="pres">
      <dgm:prSet presAssocID="{89E74075-DA8D-4AB8-83E9-B6847132164B}" presName="connectorText" presStyleLbl="sibTrans2D1" presStyleIdx="1" presStyleCnt="3"/>
      <dgm:spPr/>
    </dgm:pt>
    <dgm:pt modelId="{885A1531-ECAA-41F1-B767-C52810DAA7BE}" type="pres">
      <dgm:prSet presAssocID="{17B81688-4EFB-4FC1-A5E0-45C3EDA120FF}" presName="node" presStyleLbl="node1" presStyleIdx="2" presStyleCnt="4" custScaleY="114953">
        <dgm:presLayoutVars>
          <dgm:bulletEnabled val="1"/>
        </dgm:presLayoutVars>
      </dgm:prSet>
      <dgm:spPr/>
    </dgm:pt>
    <dgm:pt modelId="{5383AF0A-F551-46E5-99E9-F287D321D80E}" type="pres">
      <dgm:prSet presAssocID="{8AEEAE8E-D4A4-4391-AF11-2FECD5504525}" presName="sibTrans" presStyleLbl="sibTrans2D1" presStyleIdx="2" presStyleCnt="3"/>
      <dgm:spPr/>
    </dgm:pt>
    <dgm:pt modelId="{4AF46778-2D96-4A11-BABA-05F63CCAB1FD}" type="pres">
      <dgm:prSet presAssocID="{8AEEAE8E-D4A4-4391-AF11-2FECD5504525}" presName="connectorText" presStyleLbl="sibTrans2D1" presStyleIdx="2" presStyleCnt="3"/>
      <dgm:spPr/>
    </dgm:pt>
    <dgm:pt modelId="{E1A90EB0-10B9-45E5-9111-291F51633EBF}" type="pres">
      <dgm:prSet presAssocID="{FA90BD0A-04EE-4758-B6E7-5BB717E08EC7}" presName="node" presStyleLbl="node1" presStyleIdx="3" presStyleCnt="4" custScaleY="114953">
        <dgm:presLayoutVars>
          <dgm:bulletEnabled val="1"/>
        </dgm:presLayoutVars>
      </dgm:prSet>
      <dgm:spPr/>
    </dgm:pt>
  </dgm:ptLst>
  <dgm:cxnLst>
    <dgm:cxn modelId="{808F1014-7D7F-4AE3-A7C9-11F8251A5F08}" srcId="{A07CF04A-0F13-4DA7-B56D-136AAEF253D2}" destId="{51DFD53E-33DD-43D4-97A6-4A7F373F5751}" srcOrd="0" destOrd="0" parTransId="{74130347-41E8-4569-81B6-EEF84D9D69F7}" sibTransId="{AC52EE32-380F-4A88-8CBE-C194C87BB6EE}"/>
    <dgm:cxn modelId="{43F1651D-029E-4BAB-BE47-EF1340F34015}" type="presOf" srcId="{17B81688-4EFB-4FC1-A5E0-45C3EDA120FF}" destId="{885A1531-ECAA-41F1-B767-C52810DAA7BE}" srcOrd="0" destOrd="0" presId="urn:microsoft.com/office/officeart/2005/8/layout/process1"/>
    <dgm:cxn modelId="{447C5828-AD8C-46BC-9004-6538CEAFC6A7}" srcId="{A07CF04A-0F13-4DA7-B56D-136AAEF253D2}" destId="{15FB44E0-567C-4E4B-8D42-C14867F10E81}" srcOrd="1" destOrd="0" parTransId="{AD56334F-9F2E-47E1-9B75-377356FCAA30}" sibTransId="{89E74075-DA8D-4AB8-83E9-B6847132164B}"/>
    <dgm:cxn modelId="{ED274C34-27C2-489B-AB93-5B5F13B10C4B}" type="presOf" srcId="{89E74075-DA8D-4AB8-83E9-B6847132164B}" destId="{607BD13F-D146-4078-B83F-498D23EE0F56}" srcOrd="1" destOrd="0" presId="urn:microsoft.com/office/officeart/2005/8/layout/process1"/>
    <dgm:cxn modelId="{B86BF060-3A80-4468-ABAE-BD9D3C054F58}" type="presOf" srcId="{8AEEAE8E-D4A4-4391-AF11-2FECD5504525}" destId="{4AF46778-2D96-4A11-BABA-05F63CCAB1FD}" srcOrd="1" destOrd="0" presId="urn:microsoft.com/office/officeart/2005/8/layout/process1"/>
    <dgm:cxn modelId="{90A18E63-3786-4F1F-B819-6124C42A4E74}" type="presOf" srcId="{8AEEAE8E-D4A4-4391-AF11-2FECD5504525}" destId="{5383AF0A-F551-46E5-99E9-F287D321D80E}" srcOrd="0" destOrd="0" presId="urn:microsoft.com/office/officeart/2005/8/layout/process1"/>
    <dgm:cxn modelId="{E2E6A443-B66F-4BA2-807B-67BB339AF286}" type="presOf" srcId="{FA90BD0A-04EE-4758-B6E7-5BB717E08EC7}" destId="{E1A90EB0-10B9-45E5-9111-291F51633EBF}" srcOrd="0" destOrd="0" presId="urn:microsoft.com/office/officeart/2005/8/layout/process1"/>
    <dgm:cxn modelId="{FE2B5944-EECE-4B71-BC42-7097BDD010A7}" type="presOf" srcId="{51DFD53E-33DD-43D4-97A6-4A7F373F5751}" destId="{2B9DBF7B-0077-4293-9458-140E537FB154}" srcOrd="0" destOrd="0" presId="urn:microsoft.com/office/officeart/2005/8/layout/process1"/>
    <dgm:cxn modelId="{47334F65-177F-49A0-A496-5AC64815434F}" type="presOf" srcId="{A07CF04A-0F13-4DA7-B56D-136AAEF253D2}" destId="{F8ABE91B-4A7B-4481-87F8-7BC655D4165F}" srcOrd="0" destOrd="0" presId="urn:microsoft.com/office/officeart/2005/8/layout/process1"/>
    <dgm:cxn modelId="{CE5BC69B-A571-4F98-8C24-87E29372D140}" type="presOf" srcId="{AC52EE32-380F-4A88-8CBE-C194C87BB6EE}" destId="{DC70F3EA-55D2-48DB-8A03-E38341517882}" srcOrd="0" destOrd="0" presId="urn:microsoft.com/office/officeart/2005/8/layout/process1"/>
    <dgm:cxn modelId="{6E3F3AAA-ABD0-4BB3-BAFA-0FA28A85BA1F}" type="presOf" srcId="{89E74075-DA8D-4AB8-83E9-B6847132164B}" destId="{E187CE96-7467-42EB-87C5-A70D7F7AF10F}" srcOrd="0" destOrd="0" presId="urn:microsoft.com/office/officeart/2005/8/layout/process1"/>
    <dgm:cxn modelId="{E70D13CD-532F-4ACD-8D7D-4B7DBCDDE35D}" type="presOf" srcId="{15FB44E0-567C-4E4B-8D42-C14867F10E81}" destId="{E2A4106E-AD8A-4439-BE1F-30CCB337525F}" srcOrd="0" destOrd="0" presId="urn:microsoft.com/office/officeart/2005/8/layout/process1"/>
    <dgm:cxn modelId="{D3EBBBD2-2115-4754-9B79-B689EE53D62A}" type="presOf" srcId="{AC52EE32-380F-4A88-8CBE-C194C87BB6EE}" destId="{543B8D41-5A11-413E-A73B-57818DEAF8EA}" srcOrd="1" destOrd="0" presId="urn:microsoft.com/office/officeart/2005/8/layout/process1"/>
    <dgm:cxn modelId="{882172E5-C163-4012-8C77-FF6D82531323}" srcId="{A07CF04A-0F13-4DA7-B56D-136AAEF253D2}" destId="{17B81688-4EFB-4FC1-A5E0-45C3EDA120FF}" srcOrd="2" destOrd="0" parTransId="{35AC332F-B6C9-459D-A9CA-1FF6A2ED9C09}" sibTransId="{8AEEAE8E-D4A4-4391-AF11-2FECD5504525}"/>
    <dgm:cxn modelId="{6246BFE7-5D26-452A-A5E4-A5E616EBE359}" srcId="{A07CF04A-0F13-4DA7-B56D-136AAEF253D2}" destId="{FA90BD0A-04EE-4758-B6E7-5BB717E08EC7}" srcOrd="3" destOrd="0" parTransId="{9A84BB2D-437E-416C-B1FB-DA93F2D784BC}" sibTransId="{86349E45-D2E5-4166-A77E-E95DC5743C73}"/>
    <dgm:cxn modelId="{44F59BA9-0F31-4133-A555-420B3C3BC38C}" type="presParOf" srcId="{F8ABE91B-4A7B-4481-87F8-7BC655D4165F}" destId="{2B9DBF7B-0077-4293-9458-140E537FB154}" srcOrd="0" destOrd="0" presId="urn:microsoft.com/office/officeart/2005/8/layout/process1"/>
    <dgm:cxn modelId="{B524762E-2E19-4BB9-8F26-35F9541F8717}" type="presParOf" srcId="{F8ABE91B-4A7B-4481-87F8-7BC655D4165F}" destId="{DC70F3EA-55D2-48DB-8A03-E38341517882}" srcOrd="1" destOrd="0" presId="urn:microsoft.com/office/officeart/2005/8/layout/process1"/>
    <dgm:cxn modelId="{1DE2977B-50C6-45E7-BDB5-4B88B6E1D6B3}" type="presParOf" srcId="{DC70F3EA-55D2-48DB-8A03-E38341517882}" destId="{543B8D41-5A11-413E-A73B-57818DEAF8EA}" srcOrd="0" destOrd="0" presId="urn:microsoft.com/office/officeart/2005/8/layout/process1"/>
    <dgm:cxn modelId="{2AC17FEB-9FBD-4800-A997-34B318903F12}" type="presParOf" srcId="{F8ABE91B-4A7B-4481-87F8-7BC655D4165F}" destId="{E2A4106E-AD8A-4439-BE1F-30CCB337525F}" srcOrd="2" destOrd="0" presId="urn:microsoft.com/office/officeart/2005/8/layout/process1"/>
    <dgm:cxn modelId="{8E31D7C2-40D1-499F-BF8F-4B551B33F085}" type="presParOf" srcId="{F8ABE91B-4A7B-4481-87F8-7BC655D4165F}" destId="{E187CE96-7467-42EB-87C5-A70D7F7AF10F}" srcOrd="3" destOrd="0" presId="urn:microsoft.com/office/officeart/2005/8/layout/process1"/>
    <dgm:cxn modelId="{33AE0AE9-72B6-42A5-A175-2DD426F2CB86}" type="presParOf" srcId="{E187CE96-7467-42EB-87C5-A70D7F7AF10F}" destId="{607BD13F-D146-4078-B83F-498D23EE0F56}" srcOrd="0" destOrd="0" presId="urn:microsoft.com/office/officeart/2005/8/layout/process1"/>
    <dgm:cxn modelId="{3896233E-57AB-436D-BB76-D23773ABCC70}" type="presParOf" srcId="{F8ABE91B-4A7B-4481-87F8-7BC655D4165F}" destId="{885A1531-ECAA-41F1-B767-C52810DAA7BE}" srcOrd="4" destOrd="0" presId="urn:microsoft.com/office/officeart/2005/8/layout/process1"/>
    <dgm:cxn modelId="{4B44F4E0-588D-4868-879F-0BA4158266E0}" type="presParOf" srcId="{F8ABE91B-4A7B-4481-87F8-7BC655D4165F}" destId="{5383AF0A-F551-46E5-99E9-F287D321D80E}" srcOrd="5" destOrd="0" presId="urn:microsoft.com/office/officeart/2005/8/layout/process1"/>
    <dgm:cxn modelId="{05F87551-33DE-443D-944B-81736CE613D8}" type="presParOf" srcId="{5383AF0A-F551-46E5-99E9-F287D321D80E}" destId="{4AF46778-2D96-4A11-BABA-05F63CCAB1FD}" srcOrd="0" destOrd="0" presId="urn:microsoft.com/office/officeart/2005/8/layout/process1"/>
    <dgm:cxn modelId="{4659D9D4-94A7-43CB-B5A0-4A24AD1A29D9}" type="presParOf" srcId="{F8ABE91B-4A7B-4481-87F8-7BC655D4165F}" destId="{E1A90EB0-10B9-45E5-9111-291F51633E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DBF7B-0077-4293-9458-140E537FB154}">
      <dsp:nvSpPr>
        <dsp:cNvPr id="0" name=""/>
        <dsp:cNvSpPr/>
      </dsp:nvSpPr>
      <dsp:spPr>
        <a:xfrm>
          <a:off x="4570" y="971518"/>
          <a:ext cx="1998236" cy="1919279"/>
        </a:xfrm>
        <a:prstGeom prst="roundRect">
          <a:avLst>
            <a:gd name="adj" fmla="val 10000"/>
          </a:avLst>
        </a:prstGeom>
        <a:solidFill>
          <a:srgbClr val="FFE5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Förskolan eller skolan organiserar för kompetens-utvecklingen</a:t>
          </a:r>
        </a:p>
      </dsp:txBody>
      <dsp:txXfrm>
        <a:off x="60784" y="1027732"/>
        <a:ext cx="1885808" cy="1806851"/>
      </dsp:txXfrm>
    </dsp:sp>
    <dsp:sp modelId="{DC70F3EA-55D2-48DB-8A03-E38341517882}">
      <dsp:nvSpPr>
        <dsp:cNvPr id="0" name=""/>
        <dsp:cNvSpPr/>
      </dsp:nvSpPr>
      <dsp:spPr>
        <a:xfrm>
          <a:off x="2202631" y="1683377"/>
          <a:ext cx="423626" cy="495562"/>
        </a:xfrm>
        <a:prstGeom prst="rightArrow">
          <a:avLst>
            <a:gd name="adj1" fmla="val 60000"/>
            <a:gd name="adj2" fmla="val 50000"/>
          </a:avLst>
        </a:prstGeom>
        <a:solidFill>
          <a:srgbClr val="FFE5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2202631" y="1782489"/>
        <a:ext cx="296538" cy="297338"/>
      </dsp:txXfrm>
    </dsp:sp>
    <dsp:sp modelId="{E2A4106E-AD8A-4439-BE1F-30CCB337525F}">
      <dsp:nvSpPr>
        <dsp:cNvPr id="0" name=""/>
        <dsp:cNvSpPr/>
      </dsp:nvSpPr>
      <dsp:spPr>
        <a:xfrm>
          <a:off x="2802102" y="971518"/>
          <a:ext cx="1998236" cy="1919279"/>
        </a:xfrm>
        <a:prstGeom prst="roundRect">
          <a:avLst>
            <a:gd name="adj" fmla="val 10000"/>
          </a:avLst>
        </a:prstGeom>
        <a:solidFill>
          <a:srgbClr val="FFE56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Rektor involverar handledare tidigt i planeringen</a:t>
          </a:r>
        </a:p>
      </dsp:txBody>
      <dsp:txXfrm>
        <a:off x="2858316" y="1027732"/>
        <a:ext cx="1885808" cy="1806851"/>
      </dsp:txXfrm>
    </dsp:sp>
    <dsp:sp modelId="{E187CE96-7467-42EB-87C5-A70D7F7AF10F}">
      <dsp:nvSpPr>
        <dsp:cNvPr id="0" name=""/>
        <dsp:cNvSpPr/>
      </dsp:nvSpPr>
      <dsp:spPr>
        <a:xfrm>
          <a:off x="5000162" y="1683377"/>
          <a:ext cx="423626" cy="495562"/>
        </a:xfrm>
        <a:prstGeom prst="rightArrow">
          <a:avLst>
            <a:gd name="adj1" fmla="val 60000"/>
            <a:gd name="adj2" fmla="val 50000"/>
          </a:avLst>
        </a:prstGeom>
        <a:solidFill>
          <a:srgbClr val="FFE5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5000162" y="1782489"/>
        <a:ext cx="296538" cy="297338"/>
      </dsp:txXfrm>
    </dsp:sp>
    <dsp:sp modelId="{885A1531-ECAA-41F1-B767-C52810DAA7BE}">
      <dsp:nvSpPr>
        <dsp:cNvPr id="0" name=""/>
        <dsp:cNvSpPr/>
      </dsp:nvSpPr>
      <dsp:spPr>
        <a:xfrm>
          <a:off x="5599633" y="971518"/>
          <a:ext cx="1998236" cy="1919279"/>
        </a:xfrm>
        <a:prstGeom prst="roundRect">
          <a:avLst>
            <a:gd name="adj" fmla="val 10000"/>
          </a:avLst>
        </a:prstGeom>
        <a:solidFill>
          <a:srgbClr val="FFE5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Rektor och handledare har dialog och avstämning inom kompetens-utvecklingen</a:t>
          </a:r>
        </a:p>
      </dsp:txBody>
      <dsp:txXfrm>
        <a:off x="5655847" y="1027732"/>
        <a:ext cx="1885808" cy="1806851"/>
      </dsp:txXfrm>
    </dsp:sp>
    <dsp:sp modelId="{5383AF0A-F551-46E5-99E9-F287D321D80E}">
      <dsp:nvSpPr>
        <dsp:cNvPr id="0" name=""/>
        <dsp:cNvSpPr/>
      </dsp:nvSpPr>
      <dsp:spPr>
        <a:xfrm>
          <a:off x="7797694" y="1683377"/>
          <a:ext cx="423626" cy="495562"/>
        </a:xfrm>
        <a:prstGeom prst="rightArrow">
          <a:avLst>
            <a:gd name="adj1" fmla="val 60000"/>
            <a:gd name="adj2" fmla="val 50000"/>
          </a:avLst>
        </a:prstGeom>
        <a:solidFill>
          <a:srgbClr val="FFE5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7797694" y="1782489"/>
        <a:ext cx="296538" cy="297338"/>
      </dsp:txXfrm>
    </dsp:sp>
    <dsp:sp modelId="{E1A90EB0-10B9-45E5-9111-291F51633EBF}">
      <dsp:nvSpPr>
        <dsp:cNvPr id="0" name=""/>
        <dsp:cNvSpPr/>
      </dsp:nvSpPr>
      <dsp:spPr>
        <a:xfrm>
          <a:off x="8397165" y="971518"/>
          <a:ext cx="1998236" cy="1919279"/>
        </a:xfrm>
        <a:prstGeom prst="roundRect">
          <a:avLst>
            <a:gd name="adj" fmla="val 10000"/>
          </a:avLst>
        </a:prstGeom>
        <a:solidFill>
          <a:srgbClr val="FFE5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Handledare leder deltagarna i kompetens-utvecklingen</a:t>
          </a:r>
        </a:p>
      </dsp:txBody>
      <dsp:txXfrm>
        <a:off x="8453379" y="1027732"/>
        <a:ext cx="1885808" cy="180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4323C5E-0DA6-4AC4-8EAC-14373D35F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756C39-E7C0-4A45-9C00-A42CED5148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6605E-95DC-4747-8483-D0DDCF87351E}" type="datetimeFigureOut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2004ED3D-D4EB-4AC1-BFF4-5377C7970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4658369-9258-455E-90B4-830857B24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8FFA6F-ED28-4A78-B4E9-5FD607BDBB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75AF19-B17D-4475-AED8-8F25C0D06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1576AD-EFA9-4CBC-AAAA-C57BCD60A6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02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34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41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Har valt att ge respektive roll en egen färg.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42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2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72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576AD-EFA9-4CBC-AAAA-C57BCD60A6F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86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>
            <a:extLst>
              <a:ext uri="{FF2B5EF4-FFF2-40B4-BE49-F238E27FC236}">
                <a16:creationId xmlns:a16="http://schemas.microsoft.com/office/drawing/2014/main" id="{049C162A-ACE0-4229-9920-CDD3C092C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91225"/>
            <a:ext cx="18827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>
            <a:extLst>
              <a:ext uri="{FF2B5EF4-FFF2-40B4-BE49-F238E27FC236}">
                <a16:creationId xmlns:a16="http://schemas.microsoft.com/office/drawing/2014/main" id="{262B485C-04B8-4F76-BFFA-BF41DFA4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5713413"/>
            <a:ext cx="16986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DD6B188-B5C2-4C42-9D14-924ACF99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D5E648-A237-452B-A5F5-BD4BA00B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285BF6DF-6193-4B36-9C29-9BA46B07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2A39-1655-428C-8559-A14FB803BAE8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EC255E99-44E1-44DC-8D68-C7818DC8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052D05F5-B565-4D6B-B8B0-3FE253F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442E-D403-4579-9698-E723743E2C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1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3489356E-A5EE-4008-A290-DBC166371DF9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dobjekt 6">
            <a:extLst>
              <a:ext uri="{FF2B5EF4-FFF2-40B4-BE49-F238E27FC236}">
                <a16:creationId xmlns:a16="http://schemas.microsoft.com/office/drawing/2014/main" id="{D9FDD6DC-DD14-4753-B074-4D98B7F4C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8">
            <a:extLst>
              <a:ext uri="{FF2B5EF4-FFF2-40B4-BE49-F238E27FC236}">
                <a16:creationId xmlns:a16="http://schemas.microsoft.com/office/drawing/2014/main" id="{B3D488DF-4144-457F-8595-9731E695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83081C7-A2E7-4C14-81F9-035C1B5D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B1F3B3-6507-48C7-8413-F7B935B5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101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90E5AFB-2C0C-46B1-8C73-EE00328A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3E42-44FE-4735-96A8-A23E853E0DB5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6089230-AA49-4613-BE3D-361B6A4E9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035E-6F1F-41EC-A755-A3C89A92D0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3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AE3A9F89-7725-4AA0-A29F-E8B29F299257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dobjekt 6">
            <a:extLst>
              <a:ext uri="{FF2B5EF4-FFF2-40B4-BE49-F238E27FC236}">
                <a16:creationId xmlns:a16="http://schemas.microsoft.com/office/drawing/2014/main" id="{F5A0A6D3-B6CC-437C-9D14-9F31DFB0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8">
            <a:extLst>
              <a:ext uri="{FF2B5EF4-FFF2-40B4-BE49-F238E27FC236}">
                <a16:creationId xmlns:a16="http://schemas.microsoft.com/office/drawing/2014/main" id="{30E35B5E-347F-48F2-ABF6-CEBDEF11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A11D33-F83E-4017-A4D3-923C2191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B591E7-8503-446C-8A40-F7E575E6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46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37EA7F-1B10-4841-9978-6EA2378F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6C8B-0FBE-403B-9F9E-6CF6A424D513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55EA553-5B21-416F-AE72-79C843FF9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63D1-C4BE-4988-A6C8-C8EF2FBD21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2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E7169DB-D5CA-4FB1-8F12-2D14245876C3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ildobjekt 6">
            <a:extLst>
              <a:ext uri="{FF2B5EF4-FFF2-40B4-BE49-F238E27FC236}">
                <a16:creationId xmlns:a16="http://schemas.microsoft.com/office/drawing/2014/main" id="{5D0545B6-4382-4A1A-B01D-78CE2AD7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8">
            <a:extLst>
              <a:ext uri="{FF2B5EF4-FFF2-40B4-BE49-F238E27FC236}">
                <a16:creationId xmlns:a16="http://schemas.microsoft.com/office/drawing/2014/main" id="{AB0632E0-B2C9-4C7D-A5AC-892CBE6A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A9E78A-72B0-4F7A-93FA-E4825B34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C755E6-B487-4E9E-A65B-0BD4D79BB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101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B31B1E-E1BC-416E-9136-9733F75D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101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74641C-EFD5-4484-BB6B-F74C9242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CBB7-355D-4289-A02A-3D57C326FCAF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9C6E646-A7F4-43C2-B1BD-C16F4F1AA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B8FC-9A2B-4526-8157-0D42BC8941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63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F8863B1-D330-40AC-897B-26584EF6BC73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dobjekt 6">
            <a:extLst>
              <a:ext uri="{FF2B5EF4-FFF2-40B4-BE49-F238E27FC236}">
                <a16:creationId xmlns:a16="http://schemas.microsoft.com/office/drawing/2014/main" id="{93F0C435-78A1-43AE-A48E-0655A29D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1593342-BD32-40AA-89FF-D8980EBE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D35E6B3-9CA6-4018-A208-C10FD15A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E923F9-A32E-4058-8A6D-ADC471326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A72021-8A03-4758-905C-531379E7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156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AB5613-8EAE-465D-90F6-B4B089703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2FD2C2-9BE4-49B0-9A48-383862A6B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156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1793D77-4360-4693-8E4A-A9A24112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5EFC-BEF3-4E6C-915C-70D183029EDA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6113952-8575-46D0-8CE4-CB0BA19A4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E6DF-D58A-455C-A50A-F684B4705B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35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E0360A37-735F-4556-92AC-936780B1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B875DEB7-2DE6-4571-8617-A38412F6EF34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dobjekt 8">
            <a:extLst>
              <a:ext uri="{FF2B5EF4-FFF2-40B4-BE49-F238E27FC236}">
                <a16:creationId xmlns:a16="http://schemas.microsoft.com/office/drawing/2014/main" id="{121DA813-151D-4E08-A780-7B9E9FDF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B211B57-9BD0-4C75-98A4-B23A8579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8720939-5551-44C5-BE74-7581693A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E444-492F-4CB8-9B02-0BFAA9C9252F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1E5FC9-8703-436D-986A-1CCB545B1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53F9-F96E-4251-A76F-1F4FFB32E6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AC39F37F-D980-44CA-AF63-882706399047}"/>
              </a:ext>
            </a:extLst>
          </p:cNvPr>
          <p:cNvCxnSpPr/>
          <p:nvPr/>
        </p:nvCxnSpPr>
        <p:spPr>
          <a:xfrm>
            <a:off x="0" y="5954713"/>
            <a:ext cx="12192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Bildobjekt 7">
            <a:extLst>
              <a:ext uri="{FF2B5EF4-FFF2-40B4-BE49-F238E27FC236}">
                <a16:creationId xmlns:a16="http://schemas.microsoft.com/office/drawing/2014/main" id="{B1A61CDE-E9E3-45B2-A365-F714D2820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6221413"/>
            <a:ext cx="172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8">
            <a:extLst>
              <a:ext uri="{FF2B5EF4-FFF2-40B4-BE49-F238E27FC236}">
                <a16:creationId xmlns:a16="http://schemas.microsoft.com/office/drawing/2014/main" id="{D76888BF-3CD4-4E1D-B781-E6904625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091238"/>
            <a:ext cx="1169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C63B63-F185-43FE-BA4A-14646C22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6075-B476-482C-94C5-4B8F245EF0F9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0DE68F-C0A2-4BF3-9CB3-7FDCFE541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0916-09A4-4F82-BC62-55DF364592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6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B4C7450D-5FD8-487B-AC82-EC3492866A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54EA56F8-840E-405A-BCED-A240F2782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747EB9-9D45-4AB2-9154-997877336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7DA65C-A5D6-4420-BE72-BC0AE9A68299}" type="datetime1">
              <a:rPr lang="sv-SE"/>
              <a:pPr>
                <a:defRPr/>
              </a:pPr>
              <a:t>2022-06-15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C00D92-9FF3-4E11-A5E4-0B01C2DBD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C66BC1-F3B3-4055-9E2B-929096E76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964934-0011-41D7-A3F5-789B7E5B9B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FlDGI1hGmU" TargetMode="External"/><Relationship Id="rId3" Type="http://schemas.openxmlformats.org/officeDocument/2006/relationships/hyperlink" Target="https://www.skolverket.se/skolutveckling/kurser-och-utbildningar/specialpedagogik-for-larande-for-forskolan" TargetMode="External"/><Relationship Id="rId7" Type="http://schemas.openxmlformats.org/officeDocument/2006/relationships/hyperlink" Target="https://www.spsm.se/om-oss/samverkan-med-andra-myndigheter-och-projekt/samverkan-med-myndigheter/specialpedagogik-for-laran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kolverket.se/skolutveckling/kurser-och-utbildningar/specialpedagogik-for-larande-for-komvux" TargetMode="External"/><Relationship Id="rId5" Type="http://schemas.openxmlformats.org/officeDocument/2006/relationships/hyperlink" Target="https://www.skolverket.se/skolutveckling/kurser-och-utbildningar/specialpedagogik-for-larande-for-gymnasieskolan-och-sarskilda-ungdomshem" TargetMode="External"/><Relationship Id="rId4" Type="http://schemas.openxmlformats.org/officeDocument/2006/relationships/hyperlink" Target="https://www.skolverket.se/skolutveckling/kurser-och-utbildningar/specialpedagogik-for-larande-for-forskoleklass-grundskola-sameskola-och-sarskilda-ungdomshem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rportalen.skolverket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Specialpedagogik för lärande">
            <a:extLst>
              <a:ext uri="{FF2B5EF4-FFF2-40B4-BE49-F238E27FC236}">
                <a16:creationId xmlns:a16="http://schemas.microsoft.com/office/drawing/2014/main" id="{7011CBB4-7757-449E-A7D1-65CD532E5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21840"/>
          </a:xfrm>
        </p:spPr>
        <p:txBody>
          <a:bodyPr/>
          <a:lstStyle/>
          <a:p>
            <a:r>
              <a:rPr lang="sv-SE" sz="8000" dirty="0"/>
              <a:t>Specialpedagogik </a:t>
            </a:r>
            <a:br>
              <a:rPr lang="sv-SE" sz="8000" dirty="0"/>
            </a:br>
            <a:r>
              <a:rPr lang="sv-SE" sz="8000" dirty="0"/>
              <a:t>för lärande</a:t>
            </a:r>
          </a:p>
        </p:txBody>
      </p:sp>
      <p:sp>
        <p:nvSpPr>
          <p:cNvPr id="4" name="Platshållare för sidfot 3" hidden="1">
            <a:extLst>
              <a:ext uri="{FF2B5EF4-FFF2-40B4-BE49-F238E27FC236}">
                <a16:creationId xmlns:a16="http://schemas.microsoft.com/office/drawing/2014/main" id="{A860B12E-0BE4-4A8F-AB0D-17111C96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0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Systematiskt kvalitetsarbete (SKA)">
            <a:extLst>
              <a:ext uri="{FF2B5EF4-FFF2-40B4-BE49-F238E27FC236}">
                <a16:creationId xmlns:a16="http://schemas.microsoft.com/office/drawing/2014/main" id="{FF1733B7-C2EC-4F7B-8A6B-1129313E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Systematiskt kvalitetsarbete (SKA)</a:t>
            </a:r>
          </a:p>
        </p:txBody>
      </p:sp>
      <p:pic>
        <p:nvPicPr>
          <p:cNvPr id="3" name="Bild 4" descr="En cyklisk process med frågorna: Var är vi? Vart ska vi? Hur gör vi? och Hur blev det?">
            <a:extLst>
              <a:ext uri="{FF2B5EF4-FFF2-40B4-BE49-F238E27FC236}">
                <a16:creationId xmlns:a16="http://schemas.microsoft.com/office/drawing/2014/main" id="{E4AA80D9-B687-4774-ABB8-8CE1F788F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18" y="1136403"/>
            <a:ext cx="6991317" cy="49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Handledare">
            <a:extLst>
              <a:ext uri="{FF2B5EF4-FFF2-40B4-BE49-F238E27FC236}">
                <a16:creationId xmlns:a16="http://schemas.microsoft.com/office/drawing/2014/main" id="{A0448731-CA16-4FCB-930C-B7AFAD8F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Handledare</a:t>
            </a:r>
          </a:p>
        </p:txBody>
      </p:sp>
      <p:sp>
        <p:nvSpPr>
          <p:cNvPr id="4" name="Rektangel 5">
            <a:extLst>
              <a:ext uri="{FF2B5EF4-FFF2-40B4-BE49-F238E27FC236}">
                <a16:creationId xmlns:a16="http://schemas.microsoft.com/office/drawing/2014/main" id="{E100E290-C185-4BE7-81CB-1612EEA4B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54" y="1583140"/>
            <a:ext cx="10617958" cy="2811439"/>
          </a:xfrm>
          <a:prstGeom prst="rect">
            <a:avLst/>
          </a:prstGeom>
          <a:solidFill>
            <a:srgbClr val="DC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Information om och för handledare">
            <a:extLst>
              <a:ext uri="{FF2B5EF4-FFF2-40B4-BE49-F238E27FC236}">
                <a16:creationId xmlns:a16="http://schemas.microsoft.com/office/drawing/2014/main" id="{2F009592-47A5-44C7-9389-3F62E92B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dirty="0">
                <a:latin typeface="Arial"/>
                <a:cs typeface="Arial"/>
              </a:rPr>
              <a:t>Stödjer det kollegiala lärandet i gruppen genom att fördjupa diskussionerna kring modulernas innehåll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Arial"/>
                <a:cs typeface="Arial"/>
              </a:rPr>
              <a:t>Utbildning för handledare</a:t>
            </a:r>
          </a:p>
          <a:p>
            <a:pPr>
              <a:spcAft>
                <a:spcPts val="1200"/>
              </a:spcAft>
            </a:pPr>
            <a:r>
              <a:rPr lang="sv-SE" dirty="0">
                <a:latin typeface="Arial"/>
                <a:cs typeface="Arial"/>
              </a:rPr>
              <a:t>Momenttexternas funktion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446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Handledare och rektor i samverkan" hidden="1">
            <a:extLst>
              <a:ext uri="{FF2B5EF4-FFF2-40B4-BE49-F238E27FC236}">
                <a16:creationId xmlns:a16="http://schemas.microsoft.com/office/drawing/2014/main" id="{721FBEED-C223-4865-A168-1D0F0925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785"/>
          </a:xfrm>
        </p:spPr>
        <p:txBody>
          <a:bodyPr/>
          <a:lstStyle/>
          <a:p>
            <a:r>
              <a:rPr lang="sv-SE" dirty="0"/>
              <a:t>Handledare och rektor i samverkan</a:t>
            </a:r>
          </a:p>
        </p:txBody>
      </p:sp>
      <p:sp>
        <p:nvSpPr>
          <p:cNvPr id="11" name="Cirkel 1">
            <a:extLst>
              <a:ext uri="{FF2B5EF4-FFF2-40B4-BE49-F238E27FC236}">
                <a16:creationId xmlns:a16="http://schemas.microsoft.com/office/drawing/2014/main" id="{E71AE4AB-C058-4E52-8479-53A5A3D0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7478" y="1583140"/>
            <a:ext cx="2866032" cy="2866029"/>
          </a:xfrm>
          <a:prstGeom prst="ellipse">
            <a:avLst/>
          </a:prstGeom>
          <a:solidFill>
            <a:srgbClr val="28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Handledare och rektor i samverkan</a:t>
            </a:r>
          </a:p>
        </p:txBody>
      </p:sp>
      <p:pic>
        <p:nvPicPr>
          <p:cNvPr id="4" name="Bild 5" descr="En illustration av en kvinna och en man som diskuterar. Kvinnan gestikulerar och mannen lyssnar koncentrerat på henne.">
            <a:extLst>
              <a:ext uri="{FF2B5EF4-FFF2-40B4-BE49-F238E27FC236}">
                <a16:creationId xmlns:a16="http://schemas.microsoft.com/office/drawing/2014/main" id="{65061C1B-101C-48F3-80B9-EA9FA3B82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21" y="1092820"/>
            <a:ext cx="6997510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Deltagare">
            <a:extLst>
              <a:ext uri="{FF2B5EF4-FFF2-40B4-BE49-F238E27FC236}">
                <a16:creationId xmlns:a16="http://schemas.microsoft.com/office/drawing/2014/main" id="{5AABBFFB-6DDA-4AB1-B791-08790213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Deltagare</a:t>
            </a: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7E829C9D-2F01-4762-8F71-19D0F8C2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54" y="1583140"/>
            <a:ext cx="10617958" cy="3275463"/>
          </a:xfrm>
          <a:prstGeom prst="rect">
            <a:avLst/>
          </a:prstGeom>
          <a:solidFill>
            <a:srgbClr val="FFE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Information om och för deltagare">
            <a:extLst>
              <a:ext uri="{FF2B5EF4-FFF2-40B4-BE49-F238E27FC236}">
                <a16:creationId xmlns:a16="http://schemas.microsoft.com/office/drawing/2014/main" id="{1B2D2097-94B6-4B20-BB1F-259164F6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Kollegialt lärande</a:t>
            </a:r>
          </a:p>
          <a:p>
            <a:r>
              <a:rPr lang="sv-SE" dirty="0"/>
              <a:t>Materialet finns på </a:t>
            </a:r>
            <a:r>
              <a:rPr lang="sv-SE" dirty="0" err="1"/>
              <a:t>Lärportalen</a:t>
            </a:r>
            <a:endParaRPr lang="sv-SE" dirty="0"/>
          </a:p>
          <a:p>
            <a:pPr lvl="1"/>
            <a:r>
              <a:rPr lang="sv-SE" dirty="0"/>
              <a:t>Tar del av material</a:t>
            </a:r>
          </a:p>
          <a:p>
            <a:pPr lvl="1"/>
            <a:r>
              <a:rPr lang="sv-SE" dirty="0"/>
              <a:t>Diskussioner med kollegor</a:t>
            </a:r>
          </a:p>
          <a:p>
            <a:pPr lvl="1"/>
            <a:r>
              <a:rPr lang="sv-SE" dirty="0"/>
              <a:t>Prövar metoder och arbetssätt</a:t>
            </a:r>
          </a:p>
          <a:p>
            <a:pPr lvl="1"/>
            <a:r>
              <a:rPr lang="sv-SE" dirty="0"/>
              <a:t>Utvärderar</a:t>
            </a:r>
          </a:p>
        </p:txBody>
      </p:sp>
    </p:spTree>
    <p:extLst>
      <p:ext uri="{BB962C8B-B14F-4D97-AF65-F5344CB8AC3E}">
        <p14:creationId xmlns:p14="http://schemas.microsoft.com/office/powerpoint/2010/main" val="298219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Modell för kollegialt lärande">
            <a:extLst>
              <a:ext uri="{FF2B5EF4-FFF2-40B4-BE49-F238E27FC236}">
                <a16:creationId xmlns:a16="http://schemas.microsoft.com/office/drawing/2014/main" id="{F2DB11A7-D12E-4550-A90C-15F2C386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 för kollegialt lärande</a:t>
            </a:r>
          </a:p>
        </p:txBody>
      </p:sp>
      <p:sp>
        <p:nvSpPr>
          <p:cNvPr id="5" name="Modellens fyra moment" hidden="1">
            <a:extLst>
              <a:ext uri="{FF2B5EF4-FFF2-40B4-BE49-F238E27FC236}">
                <a16:creationId xmlns:a16="http://schemas.microsoft.com/office/drawing/2014/main" id="{F9E8CB41-2B98-4090-BCD2-209701E2D18F}"/>
              </a:ext>
            </a:extLst>
          </p:cNvPr>
          <p:cNvSpPr txBox="1"/>
          <p:nvPr/>
        </p:nvSpPr>
        <p:spPr>
          <a:xfrm>
            <a:off x="838200" y="1690688"/>
            <a:ext cx="4907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Moment A, 60 min, individuell förberedelse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Moment B, 90-120 min, kollegialt lärande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Moment C, undervisningsaktivitet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Moment D, 45-60 min, gemensam uppföljning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Sen börjar det om med moment A</a:t>
            </a:r>
          </a:p>
        </p:txBody>
      </p:sp>
      <p:pic>
        <p:nvPicPr>
          <p:cNvPr id="3" name="Bild 6" descr="Cyklisk modell med en tecknad kvinna som först sitter ensam och studerar, sen sitter tillsammans med andra vuxna och diskuterar, sen sitter på golvet ihop med elever och i sista bilden åter sitter tillsammans med andra vuxna och diskuterar.">
            <a:extLst>
              <a:ext uri="{FF2B5EF4-FFF2-40B4-BE49-F238E27FC236}">
                <a16:creationId xmlns:a16="http://schemas.microsoft.com/office/drawing/2014/main" id="{472E98F3-32DF-4355-AEE4-66E55D7E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95" y="1433015"/>
            <a:ext cx="6581990" cy="440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85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På webben finns">
            <a:extLst>
              <a:ext uri="{FF2B5EF4-FFF2-40B4-BE49-F238E27FC236}">
                <a16:creationId xmlns:a16="http://schemas.microsoft.com/office/drawing/2014/main" id="{4E14CC09-37BB-4FE0-BDC7-6C3AD20B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webben finns</a:t>
            </a: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8814BF44-D67A-4C5C-B9A9-B9B79269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54" y="1583140"/>
            <a:ext cx="4766196" cy="4213503"/>
          </a:xfrm>
          <a:prstGeom prst="rect">
            <a:avLst/>
          </a:prstGeom>
          <a:solidFill>
            <a:srgbClr val="FB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8">
            <a:extLst>
              <a:ext uri="{FF2B5EF4-FFF2-40B4-BE49-F238E27FC236}">
                <a16:creationId xmlns:a16="http://schemas.microsoft.com/office/drawing/2014/main" id="{853387E8-0A6C-4EEC-A906-34C56D49D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396" y="1583139"/>
            <a:ext cx="6187554" cy="4213503"/>
          </a:xfrm>
          <a:prstGeom prst="rect">
            <a:avLst/>
          </a:prstGeom>
          <a:solidFill>
            <a:srgbClr val="FB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Information om texter">
            <a:extLst>
              <a:ext uri="{FF2B5EF4-FFF2-40B4-BE49-F238E27FC236}">
                <a16:creationId xmlns:a16="http://schemas.microsoft.com/office/drawing/2014/main" id="{C90DBCA7-92E2-4BBA-83FD-B6C88E8E8A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Information om</a:t>
            </a:r>
          </a:p>
          <a:p>
            <a:r>
              <a:rPr lang="sv-SE" sz="2000" dirty="0"/>
              <a:t>Roller och ansvar för skolchef, </a:t>
            </a:r>
            <a:br>
              <a:rPr lang="sv-SE" sz="2000" dirty="0"/>
            </a:br>
            <a:r>
              <a:rPr lang="sv-SE" sz="2000" dirty="0"/>
              <a:t>rektor och handledare</a:t>
            </a:r>
          </a:p>
          <a:p>
            <a:r>
              <a:rPr lang="sv-SE" sz="2000" dirty="0"/>
              <a:t>Material och upplägg</a:t>
            </a:r>
          </a:p>
          <a:p>
            <a:r>
              <a:rPr lang="sv-SE" sz="2000" dirty="0"/>
              <a:t>Modulerna</a:t>
            </a:r>
          </a:p>
          <a:p>
            <a:r>
              <a:rPr lang="sv-SE" sz="2000" dirty="0"/>
              <a:t>Kollegialt lärande</a:t>
            </a:r>
          </a:p>
          <a:p>
            <a:r>
              <a:rPr lang="sv-SE" sz="2000" dirty="0"/>
              <a:t>Omfattning</a:t>
            </a:r>
          </a:p>
          <a:p>
            <a:r>
              <a:rPr lang="sv-SE" sz="2000" dirty="0"/>
              <a:t>Varför du ska delta</a:t>
            </a:r>
          </a:p>
          <a:p>
            <a:r>
              <a:rPr lang="sv-SE" sz="2000" dirty="0"/>
              <a:t>Stöd för att organisera kompetensutvecklingen</a:t>
            </a:r>
          </a:p>
        </p:txBody>
      </p:sp>
      <p:sp>
        <p:nvSpPr>
          <p:cNvPr id="4" name="Information om filmer">
            <a:extLst>
              <a:ext uri="{FF2B5EF4-FFF2-40B4-BE49-F238E27FC236}">
                <a16:creationId xmlns:a16="http://schemas.microsoft.com/office/drawing/2014/main" id="{36EF3EBB-D35D-46AB-8C4A-36AE1DD6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0299" y="1825625"/>
            <a:ext cx="5804847" cy="397101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Filmer</a:t>
            </a:r>
          </a:p>
          <a:p>
            <a:r>
              <a:rPr lang="sv-SE" sz="2000" dirty="0"/>
              <a:t>Specialpedagogik för lärande för olika skolformer, cirka 3 min</a:t>
            </a:r>
          </a:p>
          <a:p>
            <a:r>
              <a:rPr lang="sv-SE" sz="2000" dirty="0"/>
              <a:t>Planera för Specialpedagogik för lärande, 7 min </a:t>
            </a:r>
          </a:p>
          <a:p>
            <a:r>
              <a:rPr lang="sv-SE" sz="2000" dirty="0"/>
              <a:t>Inkludering och pedagogiskt ledarskap, 24 min</a:t>
            </a:r>
          </a:p>
          <a:p>
            <a:r>
              <a:rPr lang="sv-SE" sz="2000" dirty="0"/>
              <a:t>Att leda kollegialt lärande, 21 min</a:t>
            </a:r>
          </a:p>
          <a:p>
            <a:r>
              <a:rPr lang="sv-SE" sz="2000" dirty="0"/>
              <a:t>Specialpedagogik i Specialpedagogik för lärande, 17 min </a:t>
            </a:r>
          </a:p>
          <a:p>
            <a:r>
              <a:rPr lang="sv-SE" sz="2000" dirty="0"/>
              <a:t>Vad är kollegialt lärande och hur kan man arbeta med det? 21 min </a:t>
            </a:r>
          </a:p>
        </p:txBody>
      </p:sp>
    </p:spTree>
    <p:extLst>
      <p:ext uri="{BB962C8B-B14F-4D97-AF65-F5344CB8AC3E}">
        <p14:creationId xmlns:p14="http://schemas.microsoft.com/office/powerpoint/2010/main" val="66000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Länkar">
            <a:extLst>
              <a:ext uri="{FF2B5EF4-FFF2-40B4-BE49-F238E27FC236}">
                <a16:creationId xmlns:a16="http://schemas.microsoft.com/office/drawing/2014/main" id="{0C1368CA-C4F6-42AE-920B-2D455896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Länkar till webbsidor med information">
            <a:extLst>
              <a:ext uri="{FF2B5EF4-FFF2-40B4-BE49-F238E27FC236}">
                <a16:creationId xmlns:a16="http://schemas.microsoft.com/office/drawing/2014/main" id="{535129A9-7FEE-4727-A740-CB817EB3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020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Specialpedagogik för lärande för </a:t>
            </a:r>
          </a:p>
          <a:p>
            <a:r>
              <a:rPr lang="sv-SE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förskolan – Skolverket </a:t>
            </a:r>
            <a:endParaRPr lang="sv-SE" sz="1800" dirty="0">
              <a:solidFill>
                <a:srgbClr val="0070C0"/>
              </a:solidFill>
            </a:endParaRPr>
          </a:p>
          <a:p>
            <a:r>
              <a:rPr lang="sv-SE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förskoleklass, grundskola, sameskola och särskilda ungdomshem – Skolverket </a:t>
            </a:r>
            <a:endParaRPr lang="sv-SE" sz="1800" dirty="0">
              <a:solidFill>
                <a:srgbClr val="0070C0"/>
              </a:solidFill>
            </a:endParaRPr>
          </a:p>
          <a:p>
            <a:r>
              <a:rPr lang="sv-SE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gymnasieskola och särskilda ungdomshem – Skolverket </a:t>
            </a:r>
            <a:endParaRPr lang="sv-SE" sz="1800" dirty="0">
              <a:solidFill>
                <a:srgbClr val="0070C0"/>
              </a:solidFill>
            </a:endParaRPr>
          </a:p>
          <a:p>
            <a:r>
              <a:rPr lang="sv-SE" sz="1800" dirty="0" err="1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komvux</a:t>
            </a:r>
            <a:r>
              <a:rPr lang="sv-SE" sz="1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Skolverket </a:t>
            </a:r>
            <a:endParaRPr lang="sv-SE" sz="1800" dirty="0">
              <a:solidFill>
                <a:srgbClr val="0070C0"/>
              </a:solidFill>
            </a:endParaRPr>
          </a:p>
          <a:p>
            <a:r>
              <a:rPr lang="sv-SE" sz="18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alla skolformer – SPSM </a:t>
            </a: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Samma information finns på båda myndigheternas webbplatser.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Länk till film på Youtube">
            <a:extLst>
              <a:ext uri="{FF2B5EF4-FFF2-40B4-BE49-F238E27FC236}">
                <a16:creationId xmlns:a16="http://schemas.microsoft.com/office/drawing/2014/main" id="{F7F34810-4DA0-4CEB-8E24-92BA26121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8680" y="4557270"/>
            <a:ext cx="4816522" cy="123937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Film: </a:t>
            </a:r>
            <a:r>
              <a:rPr lang="sv-SE" sz="1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är specialpedagogik för lärande</a:t>
            </a:r>
            <a:r>
              <a:rPr lang="sv-SE" sz="18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1800" dirty="0"/>
              <a:t>1½ min</a:t>
            </a:r>
          </a:p>
        </p:txBody>
      </p:sp>
      <p:pic>
        <p:nvPicPr>
          <p:cNvPr id="5" name="Bild 7" descr="Illustration ur filmen &quot;Det här är Specialpedagogik för lärandet&quot;. Två elever sitter i ett klassrum, en lärare står bredvid. I bakgrunden skymtar siluetter av andra elever.">
            <a:extLst>
              <a:ext uri="{FF2B5EF4-FFF2-40B4-BE49-F238E27FC236}">
                <a16:creationId xmlns:a16="http://schemas.microsoft.com/office/drawing/2014/main" id="{AD2758C8-B730-4F72-8E25-558C09B25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680" y="1825625"/>
            <a:ext cx="4816522" cy="273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Utveckla undervisning och lärmiljö för att möta barns och elevers olika behov och förutsättningar" hidden="1">
            <a:extLst>
              <a:ext uri="{FF2B5EF4-FFF2-40B4-BE49-F238E27FC236}">
                <a16:creationId xmlns:a16="http://schemas.microsoft.com/office/drawing/2014/main" id="{2CD2C79F-5DAF-4573-98CF-6A2F8E72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Utveckla undervisning och lärmiljö för att möta barns och elevers olika behov och förutsättningar</a:t>
            </a:r>
          </a:p>
        </p:txBody>
      </p:sp>
      <p:pic>
        <p:nvPicPr>
          <p:cNvPr id="8" name="Bild 1" descr="En illustration som visar barn, elever och vuxenstuderande. En leker med klossar, en läser en bok, några håller i en bok, laptop eller telefon. En har glasögon, en har hijab och en sitter i rullstol.">
            <a:extLst>
              <a:ext uri="{FF2B5EF4-FFF2-40B4-BE49-F238E27FC236}">
                <a16:creationId xmlns:a16="http://schemas.microsoft.com/office/drawing/2014/main" id="{D54703DF-3D46-4B79-AECE-A5CBC5E7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2512"/>
            <a:ext cx="9144000" cy="4752975"/>
          </a:xfrm>
          <a:prstGeom prst="rect">
            <a:avLst/>
          </a:prstGeom>
        </p:spPr>
      </p:pic>
      <p:sp>
        <p:nvSpPr>
          <p:cNvPr id="2" name="Pratbubbla" descr="Pratbubbla med texten Utveckla undervisning och lärmiljö för att möta barns och elevers olika behov och förutsättningar.">
            <a:extLst>
              <a:ext uri="{FF2B5EF4-FFF2-40B4-BE49-F238E27FC236}">
                <a16:creationId xmlns:a16="http://schemas.microsoft.com/office/drawing/2014/main" id="{2C345DCD-1FA4-4695-B84D-DCCC50C84145}"/>
              </a:ext>
            </a:extLst>
          </p:cNvPr>
          <p:cNvSpPr/>
          <p:nvPr/>
        </p:nvSpPr>
        <p:spPr>
          <a:xfrm>
            <a:off x="722488" y="270933"/>
            <a:ext cx="3894667" cy="1964268"/>
          </a:xfrm>
          <a:prstGeom prst="wedgeEllipseCallout">
            <a:avLst>
              <a:gd name="adj1" fmla="val 35589"/>
              <a:gd name="adj2" fmla="val 61114"/>
            </a:avLst>
          </a:prstGeom>
          <a:solidFill>
            <a:srgbClr val="FBD85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Utveckla undervisning och lärmiljö för att möta barns och elevers olika behov och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44281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Regeringsuppdraget">
            <a:extLst>
              <a:ext uri="{FF2B5EF4-FFF2-40B4-BE49-F238E27FC236}">
                <a16:creationId xmlns:a16="http://schemas.microsoft.com/office/drawing/2014/main" id="{25889E1A-277E-4B94-AE5B-7A037B84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Regeringsuppdraget</a:t>
            </a:r>
          </a:p>
        </p:txBody>
      </p:sp>
      <p:sp>
        <p:nvSpPr>
          <p:cNvPr id="3" name="Information om regeringsuppdraget">
            <a:extLst>
              <a:ext uri="{FF2B5EF4-FFF2-40B4-BE49-F238E27FC236}">
                <a16:creationId xmlns:a16="http://schemas.microsoft.com/office/drawing/2014/main" id="{11FBE740-757E-439C-AB3B-E5BEDCB8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sz="2600" dirty="0"/>
              <a:t>Skolverket och Specialpedagogiska skolmyndigheten har i ett gemensamt uppdrag ansvar för att genomföra fortbildning inom specialpedagogik.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sz="2600" dirty="0"/>
              <a:t>Kompetensutvecklingen möjliggör för förskollärare och lärare att stärka och utveckla sin specialpedagogiska kompetens, genom kollegialt lärande med stöd i form av handledare och material på </a:t>
            </a:r>
            <a:r>
              <a:rPr lang="sv-SE" sz="2600" dirty="0" err="1"/>
              <a:t>Lärportalen</a:t>
            </a:r>
            <a:r>
              <a:rPr lang="sv-SE" sz="2600" dirty="0"/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sz="2600" dirty="0"/>
              <a:t>Materialet i satsningen Specialpedagogik för lärande finns på </a:t>
            </a:r>
            <a:r>
              <a:rPr lang="sv-SE" sz="2600" dirty="0" err="1"/>
              <a:t>Lärportalen</a:t>
            </a:r>
            <a:r>
              <a:rPr lang="sv-SE" sz="2600" dirty="0"/>
              <a:t>: </a:t>
            </a:r>
            <a:r>
              <a:rPr lang="sv-SE" sz="2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https://larportalen.skolverket.se</a:t>
            </a:r>
            <a:r>
              <a:rPr lang="sv-SE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57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Antal deltagare läsåret 2022 till 2023">
            <a:extLst>
              <a:ext uri="{FF2B5EF4-FFF2-40B4-BE49-F238E27FC236}">
                <a16:creationId xmlns:a16="http://schemas.microsoft.com/office/drawing/2014/main" id="{7537A6B4-9C96-4261-AAD9-D5C474A2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deltagare läsåret 2022 till 2023</a:t>
            </a:r>
          </a:p>
        </p:txBody>
      </p:sp>
      <p:sp>
        <p:nvSpPr>
          <p:cNvPr id="6" name="Läsår 2022 till 2023" hidden="1">
            <a:extLst>
              <a:ext uri="{FF2B5EF4-FFF2-40B4-BE49-F238E27FC236}">
                <a16:creationId xmlns:a16="http://schemas.microsoft.com/office/drawing/2014/main" id="{70BFCBDC-3CFE-4A1C-9C6F-F94FBD905522}"/>
              </a:ext>
            </a:extLst>
          </p:cNvPr>
          <p:cNvSpPr txBox="1"/>
          <p:nvPr/>
        </p:nvSpPr>
        <p:spPr>
          <a:xfrm>
            <a:off x="838200" y="1825625"/>
            <a:ext cx="6564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Förskola: 354 handledare, 5200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Förskoleklass och grundskola: 162 handledare, 1817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Gymnasieskola: 87 handledare, 1043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Komvux: 16 handledare, 141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SiS</a:t>
            </a:r>
            <a:r>
              <a:rPr lang="sv-SE" dirty="0"/>
              <a:t> ungdomshem: 1 handledare, 11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Sameskola, inga ansökningar: 0 handledare, 0 deltagare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Totalt: 620 handledare, 8212 deltagare</a:t>
            </a:r>
          </a:p>
        </p:txBody>
      </p:sp>
      <p:graphicFrame>
        <p:nvGraphicFramePr>
          <p:cNvPr id="5" name="Tabell över antal deltagare 2022 till 2023">
            <a:extLst>
              <a:ext uri="{FF2B5EF4-FFF2-40B4-BE49-F238E27FC236}">
                <a16:creationId xmlns:a16="http://schemas.microsoft.com/office/drawing/2014/main" id="{D09DCF04-C807-4D77-B8B0-240E5671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241955"/>
              </p:ext>
            </p:extLst>
          </p:nvPr>
        </p:nvGraphicFramePr>
        <p:xfrm>
          <a:off x="838200" y="1825625"/>
          <a:ext cx="5426122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55878">
                  <a:extLst>
                    <a:ext uri="{9D8B030D-6E8A-4147-A177-3AD203B41FA5}">
                      <a16:colId xmlns:a16="http://schemas.microsoft.com/office/drawing/2014/main" val="3133201821"/>
                    </a:ext>
                  </a:extLst>
                </a:gridCol>
                <a:gridCol w="1337480">
                  <a:extLst>
                    <a:ext uri="{9D8B030D-6E8A-4147-A177-3AD203B41FA5}">
                      <a16:colId xmlns:a16="http://schemas.microsoft.com/office/drawing/2014/main" val="1671095347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3472425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Skolform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Handledare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Deltagare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26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5200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33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Förskoleklass och grundskola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3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Gymnasieskola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Komvux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7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SiS</a:t>
                      </a:r>
                      <a:r>
                        <a:rPr lang="sv-SE" dirty="0"/>
                        <a:t> ungdomshem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06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Sameskola (inga ansökningar)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7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/>
                        <a:t>8212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572233"/>
                  </a:ext>
                </a:extLst>
              </a:tr>
            </a:tbl>
          </a:graphicData>
        </a:graphic>
      </p:graphicFrame>
      <p:sp>
        <p:nvSpPr>
          <p:cNvPr id="4" name="Tidigare läsår">
            <a:extLst>
              <a:ext uri="{FF2B5EF4-FFF2-40B4-BE49-F238E27FC236}">
                <a16:creationId xmlns:a16="http://schemas.microsoft.com/office/drawing/2014/main" id="{056BF3F1-FD93-4699-B4A6-BC0F9E8F5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4949" y="1825625"/>
            <a:ext cx="4338851" cy="397101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b="1" dirty="0"/>
              <a:t>Tidigare läsår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38 593 lärare och förskollärare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3518 handledare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800" dirty="0"/>
              <a:t>Den första omgången av kompetensutvecklingen ägde rum läsåret 2016 till 2017.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858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Därför ska du delta med din förskola eller skola">
            <a:extLst>
              <a:ext uri="{FF2B5EF4-FFF2-40B4-BE49-F238E27FC236}">
                <a16:creationId xmlns:a16="http://schemas.microsoft.com/office/drawing/2014/main" id="{73A559C3-64E9-4C16-B467-C6587266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Därför ska du delta med din </a:t>
            </a:r>
            <a:br>
              <a:rPr lang="sv-SE" dirty="0"/>
            </a:br>
            <a:r>
              <a:rPr lang="sv-SE" dirty="0"/>
              <a:t>förskola eller skola</a:t>
            </a:r>
          </a:p>
        </p:txBody>
      </p:sp>
      <p:sp>
        <p:nvSpPr>
          <p:cNvPr id="4" name="Rektangel 1">
            <a:extLst>
              <a:ext uri="{FF2B5EF4-FFF2-40B4-BE49-F238E27FC236}">
                <a16:creationId xmlns:a16="http://schemas.microsoft.com/office/drawing/2014/main" id="{AFDB36DA-A4D4-4C50-885C-93E02F3EF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149" y="1690688"/>
            <a:ext cx="10890914" cy="3971018"/>
          </a:xfrm>
          <a:prstGeom prst="rect">
            <a:avLst/>
          </a:prstGeom>
          <a:solidFill>
            <a:srgbClr val="FB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Information om vad kompetensutvecklingen ger">
            <a:extLst>
              <a:ext uri="{FF2B5EF4-FFF2-40B4-BE49-F238E27FC236}">
                <a16:creationId xmlns:a16="http://schemas.microsoft.com/office/drawing/2014/main" id="{81163B96-C5F8-4440-8453-B202CB334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dirty="0"/>
              <a:t>Specialpedagogik för lärande ger din verksamhet och personal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rgbClr val="262626"/>
                </a:solidFill>
                <a:latin typeface="source sans pro" panose="020B0503030403020204" pitchFamily="34" charset="0"/>
              </a:rPr>
              <a:t>tid att reflektera och dela erfarenheter med arbetskollegor inom och mellan arbetslag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rgbClr val="262626"/>
                </a:solidFill>
                <a:latin typeface="source sans pro" panose="020B0503030403020204" pitchFamily="34" charset="0"/>
              </a:rPr>
              <a:t>insikter och kunskap om specialpedagogiska arbetssätt, metoder och förhållningssätt i undervisningen.</a:t>
            </a:r>
          </a:p>
          <a:p>
            <a:pPr>
              <a:spcAft>
                <a:spcPts val="1200"/>
              </a:spcAft>
            </a:pPr>
            <a:r>
              <a:rPr lang="sv-SE" dirty="0">
                <a:solidFill>
                  <a:srgbClr val="262626"/>
                </a:solidFill>
                <a:latin typeface="source sans pro" panose="020B0503030403020204" pitchFamily="34" charset="0"/>
              </a:rPr>
              <a:t>verktyg för att anpassa undervisningen, för att möta alla elevers olika behov och förutsättningar.</a:t>
            </a:r>
          </a:p>
        </p:txBody>
      </p:sp>
    </p:spTree>
    <p:extLst>
      <p:ext uri="{BB962C8B-B14F-4D97-AF65-F5344CB8AC3E}">
        <p14:creationId xmlns:p14="http://schemas.microsoft.com/office/powerpoint/2010/main" val="247112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Exempel på frågor att diskutera">
            <a:extLst>
              <a:ext uri="{FF2B5EF4-FFF2-40B4-BE49-F238E27FC236}">
                <a16:creationId xmlns:a16="http://schemas.microsoft.com/office/drawing/2014/main" id="{B4AE9A0F-B6DF-41F7-9642-75FF0DDD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frågor att diskutera</a:t>
            </a:r>
          </a:p>
        </p:txBody>
      </p:sp>
      <p:sp>
        <p:nvSpPr>
          <p:cNvPr id="5" name="Rektangel 2">
            <a:extLst>
              <a:ext uri="{FF2B5EF4-FFF2-40B4-BE49-F238E27FC236}">
                <a16:creationId xmlns:a16="http://schemas.microsoft.com/office/drawing/2014/main" id="{2FAE88F8-8D56-4598-8A15-A58B018FE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608" y="1690688"/>
            <a:ext cx="5057633" cy="3971018"/>
          </a:xfrm>
          <a:prstGeom prst="rect">
            <a:avLst/>
          </a:prstGeom>
          <a:solidFill>
            <a:srgbClr val="DC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3">
            <a:extLst>
              <a:ext uri="{FF2B5EF4-FFF2-40B4-BE49-F238E27FC236}">
                <a16:creationId xmlns:a16="http://schemas.microsoft.com/office/drawing/2014/main" id="{405E5D8B-E513-493A-936A-6AD2A5BD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690688"/>
            <a:ext cx="5057633" cy="3971018"/>
          </a:xfrm>
          <a:prstGeom prst="rect">
            <a:avLst/>
          </a:prstGeom>
          <a:solidFill>
            <a:srgbClr val="DC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em frågor">
            <a:extLst>
              <a:ext uri="{FF2B5EF4-FFF2-40B4-BE49-F238E27FC236}">
                <a16:creationId xmlns:a16="http://schemas.microsoft.com/office/drawing/2014/main" id="{F2D39E8A-36C1-4ED0-96E8-B86300F31C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sz="2000" dirty="0"/>
              <a:t>Vilka utvecklingsbehov i verksamheten grundar sig kompetensutvecklingen på?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Vad är huvudmans och rektors mål med insatsen? 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Vad är syftet med insatsen?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Hur resonerar vi kring valet av moduler?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Vilka förändringar vill vi se i verksamheten? </a:t>
            </a:r>
          </a:p>
        </p:txBody>
      </p:sp>
      <p:sp>
        <p:nvSpPr>
          <p:cNvPr id="4" name="Ytterligare fyra frågor">
            <a:extLst>
              <a:ext uri="{FF2B5EF4-FFF2-40B4-BE49-F238E27FC236}">
                <a16:creationId xmlns:a16="http://schemas.microsoft.com/office/drawing/2014/main" id="{C1332F22-C7F9-4863-8903-30857AECA8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sz="2000" dirty="0"/>
              <a:t>Hur kan vi se om det sker förändringar i undervisningen?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Vad innebär insatsen för deltagarna?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Vad är handledarens roll i insatsen?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Vilka prioriteringar kommer göras när Specialpedagogik för lärande inleds?</a:t>
            </a:r>
          </a:p>
        </p:txBody>
      </p:sp>
    </p:spTree>
    <p:extLst>
      <p:ext uri="{BB962C8B-B14F-4D97-AF65-F5344CB8AC3E}">
        <p14:creationId xmlns:p14="http://schemas.microsoft.com/office/powerpoint/2010/main" val="178280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Arbetsgång">
            <a:extLst>
              <a:ext uri="{FF2B5EF4-FFF2-40B4-BE49-F238E27FC236}">
                <a16:creationId xmlns:a16="http://schemas.microsoft.com/office/drawing/2014/main" id="{7C5DE371-94DF-4EDD-8D96-756534F1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Arbetsgång</a:t>
            </a:r>
          </a:p>
        </p:txBody>
      </p:sp>
      <p:sp>
        <p:nvSpPr>
          <p:cNvPr id="4" name="De fyra stegen i arbetsgången" hidden="1">
            <a:extLst>
              <a:ext uri="{FF2B5EF4-FFF2-40B4-BE49-F238E27FC236}">
                <a16:creationId xmlns:a16="http://schemas.microsoft.com/office/drawing/2014/main" id="{95E84D02-E670-4C71-8E89-6BC9BB91D936}"/>
              </a:ext>
            </a:extLst>
          </p:cNvPr>
          <p:cNvSpPr txBox="1"/>
          <p:nvPr/>
        </p:nvSpPr>
        <p:spPr>
          <a:xfrm>
            <a:off x="201478" y="1090523"/>
            <a:ext cx="1023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Förskolan eller skolan organiserar för kompetensutvecklingen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Rektor involverar handledare tidigt i planeringen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Rektor och handledare har dialog och avstämning inom kompetensutvecklingen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Handledare leder deltagarna i kompetensutvecklingen</a:t>
            </a:r>
          </a:p>
        </p:txBody>
      </p:sp>
      <p:graphicFrame>
        <p:nvGraphicFramePr>
          <p:cNvPr id="3" name="Modell som visar de fyra stegen" descr="Modell där de fyra stegen är inskrivna i varsin ruta. Det finns en pil mellan ruta 1 och 2, mellan ruta 2 och 3 samt mellan ruta 3 och 4.">
            <a:extLst>
              <a:ext uri="{FF2B5EF4-FFF2-40B4-BE49-F238E27FC236}">
                <a16:creationId xmlns:a16="http://schemas.microsoft.com/office/drawing/2014/main" id="{BE734A76-DB72-43DB-8587-B4FDAF946B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852685"/>
              </p:ext>
            </p:extLst>
          </p:nvPr>
        </p:nvGraphicFramePr>
        <p:xfrm>
          <a:off x="953826" y="1487605"/>
          <a:ext cx="10399973" cy="386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351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Roller">
            <a:extLst>
              <a:ext uri="{FF2B5EF4-FFF2-40B4-BE49-F238E27FC236}">
                <a16:creationId xmlns:a16="http://schemas.microsoft.com/office/drawing/2014/main" id="{6A93DA1F-E15F-4A85-83E8-13EC7092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Roller</a:t>
            </a:r>
          </a:p>
        </p:txBody>
      </p:sp>
      <p:sp>
        <p:nvSpPr>
          <p:cNvPr id="3" name="Uppräkning av rollerna">
            <a:extLst>
              <a:ext uri="{FF2B5EF4-FFF2-40B4-BE49-F238E27FC236}">
                <a16:creationId xmlns:a16="http://schemas.microsoft.com/office/drawing/2014/main" id="{081DD4A7-E762-41B6-88F5-46C747301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6755" cy="3971018"/>
          </a:xfrm>
        </p:spPr>
        <p:txBody>
          <a:bodyPr/>
          <a:lstStyle/>
          <a:p>
            <a:r>
              <a:rPr lang="sv-SE" dirty="0"/>
              <a:t>Huvudman</a:t>
            </a:r>
          </a:p>
          <a:p>
            <a:r>
              <a:rPr lang="sv-SE" dirty="0"/>
              <a:t>Rektor</a:t>
            </a:r>
          </a:p>
          <a:p>
            <a:r>
              <a:rPr lang="sv-SE" dirty="0"/>
              <a:t>Handledare</a:t>
            </a:r>
          </a:p>
          <a:p>
            <a:r>
              <a:rPr lang="sv-SE" dirty="0"/>
              <a:t>Deltagare	</a:t>
            </a:r>
          </a:p>
        </p:txBody>
      </p:sp>
      <p:pic>
        <p:nvPicPr>
          <p:cNvPr id="7" name="Bild 3" descr="En illustration som visar fyra vuxna som sitter runt ett bord och diskuterar. En kvinna gestikulerar och de andra tre tittar på henne.">
            <a:extLst>
              <a:ext uri="{FF2B5EF4-FFF2-40B4-BE49-F238E27FC236}">
                <a16:creationId xmlns:a16="http://schemas.microsoft.com/office/drawing/2014/main" id="{E6130BFA-24C6-447B-A3DA-6BFEC3A3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859" y="1690688"/>
            <a:ext cx="6935360" cy="30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0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Rektor">
            <a:extLst>
              <a:ext uri="{FF2B5EF4-FFF2-40B4-BE49-F238E27FC236}">
                <a16:creationId xmlns:a16="http://schemas.microsoft.com/office/drawing/2014/main" id="{21854181-D66C-4E9D-BAD0-392A330B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Rektor</a:t>
            </a:r>
          </a:p>
        </p:txBody>
      </p:sp>
      <p:sp>
        <p:nvSpPr>
          <p:cNvPr id="4" name="Rektangel 4">
            <a:extLst>
              <a:ext uri="{FF2B5EF4-FFF2-40B4-BE49-F238E27FC236}">
                <a16:creationId xmlns:a16="http://schemas.microsoft.com/office/drawing/2014/main" id="{B1B81481-9B0F-4DCC-BEFD-56D5679E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854" y="1583140"/>
            <a:ext cx="10617958" cy="4078566"/>
          </a:xfrm>
          <a:prstGeom prst="rect">
            <a:avLst/>
          </a:prstGeom>
          <a:solidFill>
            <a:srgbClr val="FB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Beskrivning av rektors roll">
            <a:extLst>
              <a:ext uri="{FF2B5EF4-FFF2-40B4-BE49-F238E27FC236}">
                <a16:creationId xmlns:a16="http://schemas.microsoft.com/office/drawing/2014/main" id="{5C3E692A-D0D0-41D5-94CA-B59276CE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Före, under, efter </a:t>
            </a:r>
          </a:p>
          <a:p>
            <a:pPr>
              <a:spcAft>
                <a:spcPts val="1200"/>
              </a:spcAft>
            </a:pPr>
            <a:r>
              <a:rPr lang="sv-SE" dirty="0"/>
              <a:t>Organiserar verksamheten så att deltagarna har möjlighet att prioritera arbetet med kompetensutvecklingsinsatsen</a:t>
            </a:r>
          </a:p>
          <a:p>
            <a:pPr>
              <a:spcAft>
                <a:spcPts val="1200"/>
              </a:spcAft>
            </a:pPr>
            <a:r>
              <a:rPr lang="sv-SE" dirty="0"/>
              <a:t>Planerar för samarbetet med handledaren</a:t>
            </a:r>
          </a:p>
          <a:p>
            <a:pPr>
              <a:spcAft>
                <a:spcPts val="1200"/>
              </a:spcAft>
            </a:pPr>
            <a:r>
              <a:rPr lang="sv-SE" dirty="0"/>
              <a:t>Skapar engagemang för insatsen i verksamheten</a:t>
            </a:r>
          </a:p>
          <a:p>
            <a:pPr>
              <a:spcAft>
                <a:spcPts val="1200"/>
              </a:spcAft>
            </a:pPr>
            <a:r>
              <a:rPr lang="sv-SE" dirty="0"/>
              <a:t>Är delaktig och kopplar till det systematiska kvalitetsarbetet</a:t>
            </a:r>
          </a:p>
        </p:txBody>
      </p:sp>
    </p:spTree>
    <p:extLst>
      <p:ext uri="{BB962C8B-B14F-4D97-AF65-F5344CB8AC3E}">
        <p14:creationId xmlns:p14="http://schemas.microsoft.com/office/powerpoint/2010/main" val="91859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713E3C-4BCA-4779-8704-DB7741F79A94}" vid="{3DC1F358-8936-4E05-9C2D-1026FEB7E5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Gemensam pp-mall Skolverket-SPSM vit</Template>
  <TotalTime>261</TotalTime>
  <Words>688</Words>
  <Application>Microsoft Office PowerPoint</Application>
  <PresentationFormat>Bredbild</PresentationFormat>
  <Paragraphs>132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Office-tema</vt:lpstr>
      <vt:lpstr>Specialpedagogik  för lärande</vt:lpstr>
      <vt:lpstr>Utveckla undervisning och lärmiljö för att möta barns och elevers olika behov och förutsättningar</vt:lpstr>
      <vt:lpstr>Regeringsuppdraget</vt:lpstr>
      <vt:lpstr>Antal deltagare läsåret 2022 till 2023</vt:lpstr>
      <vt:lpstr>Därför ska du delta med din  förskola eller skola</vt:lpstr>
      <vt:lpstr>Exempel på frågor att diskutera</vt:lpstr>
      <vt:lpstr>Arbetsgång</vt:lpstr>
      <vt:lpstr>Roller</vt:lpstr>
      <vt:lpstr>Rektor</vt:lpstr>
      <vt:lpstr>Systematiskt kvalitetsarbete (SKA)</vt:lpstr>
      <vt:lpstr>Handledare</vt:lpstr>
      <vt:lpstr>Handledare och rektor i samverkan</vt:lpstr>
      <vt:lpstr>Deltagare</vt:lpstr>
      <vt:lpstr>Modell för kollegialt lärande</vt:lpstr>
      <vt:lpstr>På webben finns</vt:lpstr>
      <vt:lpstr>Länkar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av Specialpedagogik för lärande</dc:title>
  <dc:creator>Åsa Nilsson;Charlotte Furtenbach</dc:creator>
  <cp:lastModifiedBy>Sara Hamrén Håkansson</cp:lastModifiedBy>
  <cp:revision>37</cp:revision>
  <dcterms:created xsi:type="dcterms:W3CDTF">2022-06-08T11:34:29Z</dcterms:created>
  <dcterms:modified xsi:type="dcterms:W3CDTF">2022-06-15T16:27:59Z</dcterms:modified>
</cp:coreProperties>
</file>