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handoutMasterIdLst>
    <p:handoutMasterId r:id="rId9"/>
  </p:handoutMasterIdLst>
  <p:sldIdLst>
    <p:sldId id="256" r:id="rId2"/>
    <p:sldId id="262" r:id="rId3"/>
    <p:sldId id="278" r:id="rId4"/>
    <p:sldId id="282" r:id="rId5"/>
    <p:sldId id="280" r:id="rId6"/>
    <p:sldId id="269" r:id="rId7"/>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8"/>
    <p:restoredTop sz="58496" autoAdjust="0"/>
  </p:normalViewPr>
  <p:slideViewPr>
    <p:cSldViewPr snapToGrid="0" snapToObjects="1" showGuides="1">
      <p:cViewPr varScale="1">
        <p:scale>
          <a:sx n="100" d="100"/>
          <a:sy n="100" d="100"/>
        </p:scale>
        <p:origin x="2136" y="84"/>
      </p:cViewPr>
      <p:guideLst>
        <p:guide orient="horz" pos="1620"/>
        <p:guide pos="2880"/>
      </p:guideLst>
    </p:cSldViewPr>
  </p:slideViewPr>
  <p:notesTextViewPr>
    <p:cViewPr>
      <p:scale>
        <a:sx n="1" d="1"/>
        <a:sy n="1" d="1"/>
      </p:scale>
      <p:origin x="0" y="0"/>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83644-23C7-5E41-8E7C-E1F860ABFD6B}" type="datetimeFigureOut">
              <a:rPr lang="sv-SE" smtClean="0"/>
              <a:t>2019-02-04</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6E370-FBCD-BD4F-B7EA-895AD44CA849}" type="datetimeFigureOut">
              <a:rPr lang="sv-SE" smtClean="0"/>
              <a:t>2019-02-04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Fördjupning till skolans styrning, ansvar och mandat</a:t>
            </a: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Här kan ni fördjupa er i frågor som rör skolans styrning, ansvar och mandat. Här visar vi ett antal modeller och begrepp, som på olika sätt förklarar styrning av verksamheterna och som kan fungera som material för reflektion och diskussion. Samtliga modeller i introduktionerna är framtagna av forskare. Källa anges på varje bild. </a:t>
            </a:r>
          </a:p>
          <a:p>
            <a:r>
              <a:rPr lang="sv-SE" sz="900" b="1" kern="1200" dirty="0">
                <a:solidFill>
                  <a:schemeClr val="tx1"/>
                </a:solidFill>
                <a:effectLst/>
                <a:latin typeface="+mn-lt"/>
                <a:ea typeface="+mn-ea"/>
                <a:cs typeface="+mn-cs"/>
              </a:rPr>
              <a:t> </a:t>
            </a:r>
            <a:endParaRPr lang="sv-SE" sz="900" kern="1200" dirty="0">
              <a:solidFill>
                <a:schemeClr val="tx1"/>
              </a:solidFill>
              <a:effectLst/>
              <a:latin typeface="+mn-lt"/>
              <a:ea typeface="+mn-ea"/>
              <a:cs typeface="+mn-cs"/>
            </a:endParaRPr>
          </a:p>
          <a:p>
            <a:r>
              <a:rPr lang="sv-SE" sz="900" b="1" kern="1200" dirty="0">
                <a:solidFill>
                  <a:schemeClr val="tx1"/>
                </a:solidFill>
                <a:effectLst/>
                <a:latin typeface="+mn-lt"/>
                <a:ea typeface="+mn-ea"/>
                <a:cs typeface="+mn-cs"/>
              </a:rPr>
              <a:t>Diskussionsfrågor</a:t>
            </a:r>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I </a:t>
            </a:r>
            <a:r>
              <a:rPr lang="sv-SE" sz="900" kern="1200">
                <a:solidFill>
                  <a:schemeClr val="tx1"/>
                </a:solidFill>
                <a:effectLst/>
                <a:latin typeface="+mn-lt"/>
                <a:ea typeface="+mn-ea"/>
                <a:cs typeface="+mn-cs"/>
              </a:rPr>
              <a:t>denna fördjupning </a:t>
            </a:r>
            <a:r>
              <a:rPr lang="sv-SE" sz="900" kern="1200" dirty="0">
                <a:solidFill>
                  <a:schemeClr val="tx1"/>
                </a:solidFill>
                <a:effectLst/>
                <a:latin typeface="+mn-lt"/>
                <a:ea typeface="+mn-ea"/>
                <a:cs typeface="+mn-cs"/>
              </a:rPr>
              <a:t>finner du även diskussionsfrågor. </a:t>
            </a:r>
          </a:p>
          <a:p>
            <a:endParaRPr lang="sv-SE" sz="1200" kern="1200" dirty="0">
              <a:solidFill>
                <a:schemeClr val="tx1"/>
              </a:solidFill>
              <a:effectLst/>
              <a:latin typeface="Arial" panose="020B0604020202020204" pitchFamily="34" charset="0"/>
              <a:ea typeface="+mn-ea"/>
              <a:cs typeface="Arial" panose="020B0604020202020204" pitchFamily="34" charset="0"/>
            </a:endParaRPr>
          </a:p>
          <a:p>
            <a:endParaRPr lang="sv-SE" sz="120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9600D094-F95C-3740-A37B-17005D23A530}" type="slidenum">
              <a:rPr lang="sv-SE" smtClean="0"/>
              <a:t>1</a:t>
            </a:fld>
            <a:endParaRPr lang="sv-SE"/>
          </a:p>
        </p:txBody>
      </p:sp>
    </p:spTree>
    <p:extLst>
      <p:ext uri="{BB962C8B-B14F-4D97-AF65-F5344CB8AC3E}">
        <p14:creationId xmlns:p14="http://schemas.microsoft.com/office/powerpoint/2010/main" val="122405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kern="1200" dirty="0">
                <a:solidFill>
                  <a:schemeClr val="tx1"/>
                </a:solidFill>
                <a:effectLst/>
                <a:latin typeface="+mn-lt"/>
                <a:ea typeface="+mn-ea"/>
                <a:cs typeface="+mn-cs"/>
              </a:rPr>
              <a:t>En organisation, i det här fallet skolan, kan beskrivas som en verksamhet i spänningsfältet mellan marknad och reglering och mellan centralstyrning och decentralisering. Det innebär att marknadsstyrda organisationer styrs av lagen om tillgång och efterfrågan. Reglerade marknader, ofta politisk styrda sådana är mer oberoende av olika marknadskrafter.</a:t>
            </a:r>
          </a:p>
          <a:p>
            <a:r>
              <a:rPr lang="sv-SE" sz="900" kern="1200" dirty="0">
                <a:solidFill>
                  <a:schemeClr val="tx1"/>
                </a:solidFill>
                <a:effectLst/>
                <a:latin typeface="+mn-lt"/>
                <a:ea typeface="+mn-ea"/>
                <a:cs typeface="+mn-cs"/>
              </a:rPr>
              <a:t>  </a:t>
            </a:r>
          </a:p>
          <a:p>
            <a:r>
              <a:rPr lang="sv-SE" sz="900" kern="1200" dirty="0">
                <a:solidFill>
                  <a:schemeClr val="tx1"/>
                </a:solidFill>
                <a:effectLst/>
                <a:latin typeface="+mn-lt"/>
                <a:ea typeface="+mn-ea"/>
                <a:cs typeface="+mn-cs"/>
              </a:rPr>
              <a:t>Skolan är reglerad såväl av staten som av huvudmannen. Sedan reformerna vid 90-talets början är skolan konkurrensutsatt genom vårdnadshavares rätt att välja skola, som tillsammans med friskolereformen gör att vi kan tala om en skolmarknad. Skillnaden mellan marknadsorienterade verksamheter och reglerade organisationer är inte absolut, utan snarare relativ. Det innebär att gränserna är något flytande. En i huvudsak marknadsstyrd organisation kan till vissa delar vara reglerad och i huvudsak reglerade organisationer är inte opåverkade av marknadskrafterna. Skolan befinner sig i detta gränsland.</a:t>
            </a:r>
          </a:p>
          <a:p>
            <a:r>
              <a:rPr lang="sv-SE" sz="900" kern="1200" dirty="0">
                <a:solidFill>
                  <a:schemeClr val="tx1"/>
                </a:solidFill>
                <a:effectLst/>
                <a:latin typeface="+mn-lt"/>
                <a:ea typeface="+mn-ea"/>
                <a:cs typeface="+mn-cs"/>
              </a:rPr>
              <a:t> </a:t>
            </a:r>
          </a:p>
          <a:p>
            <a:r>
              <a:rPr lang="sv-SE" sz="900" kern="1200" dirty="0">
                <a:solidFill>
                  <a:schemeClr val="tx1"/>
                </a:solidFill>
                <a:effectLst/>
                <a:latin typeface="+mn-lt"/>
                <a:ea typeface="+mn-ea"/>
                <a:cs typeface="+mn-cs"/>
              </a:rPr>
              <a:t>Ett annat spänningsfält som aktualiseras vad gäller skolan är begreppen centralisering och decentralisering. En centraliserad organisation kännetecknas av att beslutsfattande, kontroll och styrning är fokuserade till organisationens topp, med ett annat uttryck ”top-down”. En decentraliserad organisation karaktäriseras av att beslutsfattande m.m. är mer utspritt till verksamhetens mer perifera delar t.ex. till rektorer och lärare. Här kan begreppet ”</a:t>
            </a:r>
            <a:r>
              <a:rPr lang="sv-SE" sz="900" kern="1200" dirty="0" err="1">
                <a:solidFill>
                  <a:schemeClr val="tx1"/>
                </a:solidFill>
                <a:effectLst/>
                <a:latin typeface="+mn-lt"/>
                <a:ea typeface="+mn-ea"/>
                <a:cs typeface="+mn-cs"/>
              </a:rPr>
              <a:t>bottom-up</a:t>
            </a:r>
            <a:r>
              <a:rPr lang="sv-SE" sz="900" kern="1200" dirty="0">
                <a:solidFill>
                  <a:schemeClr val="tx1"/>
                </a:solidFill>
                <a:effectLst/>
                <a:latin typeface="+mn-lt"/>
                <a:ea typeface="+mn-ea"/>
                <a:cs typeface="+mn-cs"/>
              </a:rPr>
              <a:t>” beskriva styrningen.  </a:t>
            </a:r>
          </a:p>
          <a:p>
            <a:r>
              <a:rPr lang="sv-SE" sz="900" kern="1200" dirty="0">
                <a:solidFill>
                  <a:schemeClr val="tx1"/>
                </a:solidFill>
                <a:effectLst/>
                <a:latin typeface="+mn-lt"/>
                <a:ea typeface="+mn-ea"/>
                <a:cs typeface="+mn-cs"/>
              </a:rPr>
              <a:t> </a:t>
            </a:r>
          </a:p>
          <a:p>
            <a:r>
              <a:rPr lang="sv-SE" sz="900" kern="1200" dirty="0">
                <a:solidFill>
                  <a:schemeClr val="tx1"/>
                </a:solidFill>
                <a:effectLst/>
                <a:latin typeface="+mn-lt"/>
                <a:ea typeface="+mn-ea"/>
                <a:cs typeface="+mn-cs"/>
              </a:rPr>
              <a:t>Seniorprofessor Gunnar Berg vid Mittuniversitetet har beskrivit </a:t>
            </a:r>
            <a:r>
              <a:rPr lang="sv-SE" sz="900" kern="1200" dirty="0" err="1">
                <a:solidFill>
                  <a:schemeClr val="tx1"/>
                </a:solidFill>
                <a:effectLst/>
                <a:latin typeface="+mn-lt"/>
                <a:ea typeface="+mn-ea"/>
                <a:cs typeface="+mn-cs"/>
              </a:rPr>
              <a:t>korsmodellen</a:t>
            </a:r>
            <a:r>
              <a:rPr lang="sv-SE" sz="900" kern="1200" dirty="0">
                <a:solidFill>
                  <a:schemeClr val="tx1"/>
                </a:solidFill>
                <a:effectLst/>
                <a:latin typeface="+mn-lt"/>
                <a:ea typeface="+mn-ea"/>
                <a:cs typeface="+mn-cs"/>
              </a:rPr>
              <a:t> som pekar på att skolan kännetecknas av följande olika former för styrning:</a:t>
            </a:r>
          </a:p>
          <a:p>
            <a:r>
              <a:rPr lang="sv-SE" sz="900" kern="1200" dirty="0">
                <a:solidFill>
                  <a:schemeClr val="tx1"/>
                </a:solidFill>
                <a:effectLst/>
                <a:latin typeface="+mn-lt"/>
                <a:ea typeface="+mn-ea"/>
                <a:cs typeface="+mn-cs"/>
              </a:rPr>
              <a:t> </a:t>
            </a:r>
          </a:p>
          <a:p>
            <a:pPr lvl="0"/>
            <a:r>
              <a:rPr lang="sv-SE" sz="900" kern="1200" dirty="0">
                <a:solidFill>
                  <a:schemeClr val="tx1"/>
                </a:solidFill>
                <a:effectLst/>
                <a:latin typeface="+mn-lt"/>
                <a:ea typeface="+mn-ea"/>
                <a:cs typeface="+mn-cs"/>
              </a:rPr>
              <a:t>Regelstyrning, som kännetecknas av de anvisningar skolan och förskolan får av staten i form av lagar, förordningar och anvisningar. (Se juridisk styrning ovan)</a:t>
            </a:r>
          </a:p>
          <a:p>
            <a:pPr lvl="0"/>
            <a:endParaRPr lang="sv-SE" sz="900" kern="1200" dirty="0">
              <a:solidFill>
                <a:schemeClr val="tx1"/>
              </a:solidFill>
              <a:effectLst/>
              <a:latin typeface="+mn-lt"/>
              <a:ea typeface="+mn-ea"/>
              <a:cs typeface="+mn-cs"/>
            </a:endParaRPr>
          </a:p>
          <a:p>
            <a:pPr lvl="0"/>
            <a:r>
              <a:rPr lang="sv-SE" sz="900" kern="1200" dirty="0">
                <a:solidFill>
                  <a:schemeClr val="tx1"/>
                </a:solidFill>
                <a:effectLst/>
                <a:latin typeface="+mn-lt"/>
                <a:ea typeface="+mn-ea"/>
                <a:cs typeface="+mn-cs"/>
              </a:rPr>
              <a:t>Ramstyrning, innebär att staten anger ramar och ansvarsområden som inte får överskridas. Det kan gälla timplaner och skolårets antal dagar m.m. Skolväsendet har ett visst utrymme för egna och självständiga handlingar.</a:t>
            </a:r>
          </a:p>
          <a:p>
            <a:pPr lvl="0"/>
            <a:endParaRPr lang="sv-SE" sz="900" kern="1200" dirty="0">
              <a:solidFill>
                <a:schemeClr val="tx1"/>
              </a:solidFill>
              <a:effectLst/>
              <a:latin typeface="+mn-lt"/>
              <a:ea typeface="+mn-ea"/>
              <a:cs typeface="+mn-cs"/>
            </a:endParaRPr>
          </a:p>
          <a:p>
            <a:pPr lvl="0"/>
            <a:r>
              <a:rPr lang="sv-SE" sz="900" kern="1200" dirty="0">
                <a:solidFill>
                  <a:schemeClr val="tx1"/>
                </a:solidFill>
                <a:effectLst/>
                <a:latin typeface="+mn-lt"/>
                <a:ea typeface="+mn-ea"/>
                <a:cs typeface="+mn-cs"/>
              </a:rPr>
              <a:t>Resultatstyrning, karaktäriseras av att staten ställer vissa bestämda krav på resultat som ska uppnås i verksamheten. Kontroll sker med hjälp av betyg, nationella prov och statlig skolinspektion. (Se styrning genom utvärdering ovan.)</a:t>
            </a:r>
          </a:p>
          <a:p>
            <a:pPr lvl="0"/>
            <a:endParaRPr lang="sv-SE" sz="900" kern="1200" dirty="0">
              <a:solidFill>
                <a:schemeClr val="tx1"/>
              </a:solidFill>
              <a:effectLst/>
              <a:latin typeface="+mn-lt"/>
              <a:ea typeface="+mn-ea"/>
              <a:cs typeface="+mn-cs"/>
            </a:endParaRPr>
          </a:p>
          <a:p>
            <a:pPr lvl="0"/>
            <a:r>
              <a:rPr lang="sv-SE" sz="900" kern="1200" dirty="0">
                <a:solidFill>
                  <a:schemeClr val="tx1"/>
                </a:solidFill>
                <a:effectLst/>
                <a:latin typeface="+mn-lt"/>
                <a:ea typeface="+mn-ea"/>
                <a:cs typeface="+mn-cs"/>
              </a:rPr>
              <a:t>Målstyrning, utmärks av att staten anger målen för den önskvärda verksamheten i allmänna termer. Skolan som institution har en förhållandevis hög grad av autonomi genom egna tolkningar av dessa mål och hur de ska omsättas i vardagsarbetet. </a:t>
            </a:r>
          </a:p>
          <a:p>
            <a:pPr marL="171450" indent="-171450" eaLnBrk="1" hangingPunct="1">
              <a:buFont typeface="Arial" panose="020B0604020202020204" pitchFamily="34" charset="0"/>
              <a:buChar char="•"/>
            </a:pPr>
            <a:endParaRPr lang="sv-SE" altLang="sv-SE" dirty="0">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2</a:t>
            </a:fld>
            <a:endParaRPr lang="sv-SE"/>
          </a:p>
        </p:txBody>
      </p:sp>
    </p:spTree>
    <p:extLst>
      <p:ext uri="{BB962C8B-B14F-4D97-AF65-F5344CB8AC3E}">
        <p14:creationId xmlns:p14="http://schemas.microsoft.com/office/powerpoint/2010/main" val="102288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kern="1200" dirty="0">
                <a:solidFill>
                  <a:schemeClr val="tx1"/>
                </a:solidFill>
                <a:effectLst/>
                <a:latin typeface="+mn-lt"/>
                <a:ea typeface="+mn-ea"/>
                <a:cs typeface="+mn-cs"/>
              </a:rPr>
              <a:t>Det finns olika sätt att styra välfärdssektorn på. Ett sätt att beskriva den statliga styrningen av skolan är genom en läroplansteoretisk modell, som beskrivits av Professor Emeritus Ulf P Lundgren vid Uppsala universitet och professor Bo Lindensjö. Vi kan med den modellen beskriva den statliga styrningen och hur skolan och förskolan regleras och inramas. Skolan måste förstås både som en institution och som en organisation när det gäller styrning. Skolan har en egen historia och sin egen tradition. Dessa styrverktyg ramar in och begränsar verksamheten, men beskriver även skolan och förskolans relation till omvärlden.</a:t>
            </a:r>
          </a:p>
          <a:p>
            <a:r>
              <a:rPr lang="sv-SE" sz="900" kern="1200" dirty="0">
                <a:solidFill>
                  <a:schemeClr val="tx1"/>
                </a:solidFill>
                <a:effectLst/>
                <a:latin typeface="+mn-lt"/>
                <a:ea typeface="+mn-ea"/>
                <a:cs typeface="+mn-cs"/>
              </a:rPr>
              <a:t> </a:t>
            </a:r>
          </a:p>
          <a:p>
            <a:pPr lvl="0"/>
            <a:r>
              <a:rPr lang="sv-SE" sz="900" kern="1200" dirty="0">
                <a:solidFill>
                  <a:schemeClr val="tx1"/>
                </a:solidFill>
                <a:effectLst/>
                <a:latin typeface="+mn-lt"/>
                <a:ea typeface="+mn-ea"/>
                <a:cs typeface="+mn-cs"/>
              </a:rPr>
              <a:t>Den juridiska styrningen uttrycks i lagar, förordningar och anvisningar. Den juridiska styrningen är överordnad de andra tre och utgör basen. Därför ligger den överst i pyramiden och rödmarkerad. Skollagen, som stiftas av riksdagen anger de grundläggande bestämmelserna för alla skolformer. Regeringen utfärdar förordningar som läroplaner. Skolverket fattar beslut om föreskrifter som kursplaner och betygskriterier. Lagar, föreskrifter och förordningar är bindande. Därutöver finns Skolverkets allmänna råd, som är rekommendationer till hur skolans författningar kan och bör tillämpas. </a:t>
            </a:r>
          </a:p>
          <a:p>
            <a:r>
              <a:rPr lang="sv-SE" sz="900" kern="1200" dirty="0">
                <a:solidFill>
                  <a:schemeClr val="tx1"/>
                </a:solidFill>
                <a:effectLst/>
                <a:latin typeface="+mn-lt"/>
                <a:ea typeface="+mn-ea"/>
                <a:cs typeface="+mn-cs"/>
              </a:rPr>
              <a:t> </a:t>
            </a:r>
          </a:p>
          <a:p>
            <a:pPr lvl="0"/>
            <a:r>
              <a:rPr lang="sv-SE" sz="900" kern="1200" dirty="0">
                <a:solidFill>
                  <a:schemeClr val="tx1"/>
                </a:solidFill>
                <a:effectLst/>
                <a:latin typeface="+mn-lt"/>
                <a:ea typeface="+mn-ea"/>
                <a:cs typeface="+mn-cs"/>
              </a:rPr>
              <a:t>Den ekonomiska styrningen handlar om fördelningen av de ekonomiska resurserna samt användning av tid och rum. Finansieringen av skolan sker genom statliga anslag till kommunerna. I botten finns de kommunala skattemedlen. I huvudsak finansieras skolan genom generella anslag till alla kommuner, som sedan har ansvar att fördela resurserna mellan olika verksamheter. Därutöver kan huvudmän idag ansöka om olika former av statsbidrag som är riktade ekonomiska bidrag. Exempel på detta är statsbidrag för lärarlönelyftet, förstelärare, lovskola, läxhjälp samt statsbidrag för att stärka likvärdigheten och kunskapsutvecklingen i grundskolan. </a:t>
            </a:r>
          </a:p>
          <a:p>
            <a:r>
              <a:rPr lang="sv-SE" sz="900" kern="1200" dirty="0">
                <a:solidFill>
                  <a:schemeClr val="tx1"/>
                </a:solidFill>
                <a:effectLst/>
                <a:latin typeface="+mn-lt"/>
                <a:ea typeface="+mn-ea"/>
                <a:cs typeface="+mn-cs"/>
              </a:rPr>
              <a:t> </a:t>
            </a:r>
          </a:p>
          <a:p>
            <a:pPr lvl="0"/>
            <a:r>
              <a:rPr lang="sv-SE" sz="900" kern="1200" dirty="0">
                <a:solidFill>
                  <a:schemeClr val="tx1"/>
                </a:solidFill>
                <a:effectLst/>
                <a:latin typeface="+mn-lt"/>
                <a:ea typeface="+mn-ea"/>
                <a:cs typeface="+mn-cs"/>
              </a:rPr>
              <a:t>Den ideologiska styrningen omfattar inte bindande föreskrifter, men påverkar skolan genom information och annan påverkan. Det handlar om hur värden, mål och innehåll – i t.ex. läroplaner, timplaner, betygskriterier, allmänna råd och föreskrifter, kan och bör förstås. Hur det tolkas, beror på annan information med ursprung i såväl politiken, förvaltningen och forskningen som i skolans egen praktik. Den ideologiskt grundade styrningen sker genom produktion, spridning av information samt muntligt, skriftligt, formellt och informellt förmedlad kunskap. </a:t>
            </a:r>
          </a:p>
          <a:p>
            <a:r>
              <a:rPr lang="sv-SE" sz="900" kern="1200" dirty="0">
                <a:solidFill>
                  <a:schemeClr val="tx1"/>
                </a:solidFill>
                <a:effectLst/>
                <a:latin typeface="+mn-lt"/>
                <a:ea typeface="+mn-ea"/>
                <a:cs typeface="+mn-cs"/>
              </a:rPr>
              <a:t> </a:t>
            </a:r>
          </a:p>
          <a:p>
            <a:pPr lvl="0"/>
            <a:r>
              <a:rPr lang="sv-SE" sz="900" kern="1200" dirty="0">
                <a:solidFill>
                  <a:schemeClr val="tx1"/>
                </a:solidFill>
                <a:effectLst/>
                <a:latin typeface="+mn-lt"/>
                <a:ea typeface="+mn-ea"/>
                <a:cs typeface="+mn-cs"/>
              </a:rPr>
              <a:t>Styrning via utvärdering har kommit att användas alltmer som instrument för att reglera skolan. Argumentet är att det är nödvändigt att kontrollera hur det går, kunna rikta ansvaret till rätt nivå och på så sätt få underlag för vad som behöver utvecklas och hur resurserna bör användas på bästa sätt för att öka måluppfyllelsen. Exempel på tekniker för utvärdering är betyg, nationella prov, nationella utvärderingar och internationella jämförelser (PISA). Dessutom har det tillkommit nya former av tillsyn och kvalitetsgranskning, vilket Statens skolinspektion står för. Därutöver sker bland annat även tillsyn på lokal nivå, olika former av kvalitetsindikatorer används liksom individuella utvecklingsplaner. </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3</a:t>
            </a:fld>
            <a:endParaRPr lang="sv-SE"/>
          </a:p>
        </p:txBody>
      </p:sp>
    </p:spTree>
    <p:extLst>
      <p:ext uri="{BB962C8B-B14F-4D97-AF65-F5344CB8AC3E}">
        <p14:creationId xmlns:p14="http://schemas.microsoft.com/office/powerpoint/2010/main" val="371925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kern="1200" dirty="0">
                <a:solidFill>
                  <a:schemeClr val="tx1"/>
                </a:solidFill>
                <a:effectLst/>
                <a:latin typeface="+mn-lt"/>
                <a:ea typeface="+mn-ea"/>
                <a:cs typeface="+mn-cs"/>
              </a:rPr>
              <a:t>Bilden visar på spänningsfältet mellan politik och förvaltning.</a:t>
            </a:r>
          </a:p>
          <a:p>
            <a:r>
              <a:rPr lang="sv-SE" sz="900" kern="1200" dirty="0">
                <a:solidFill>
                  <a:schemeClr val="tx1"/>
                </a:solidFill>
                <a:effectLst/>
                <a:latin typeface="+mn-lt"/>
                <a:ea typeface="+mn-ea"/>
                <a:cs typeface="+mn-cs"/>
              </a:rPr>
              <a:t> </a:t>
            </a:r>
          </a:p>
          <a:p>
            <a:r>
              <a:rPr lang="sv-SE" sz="900" kern="1200" dirty="0">
                <a:solidFill>
                  <a:schemeClr val="tx1"/>
                </a:solidFill>
                <a:effectLst/>
                <a:latin typeface="+mn-lt"/>
                <a:ea typeface="+mn-ea"/>
                <a:cs typeface="+mn-cs"/>
              </a:rPr>
              <a:t>Om ena parten är passiv/försiktig och den andra aktiv/drivande uppstår det en obalans i styrningen. Om båda parterna är passiva/försiktiga kommer styrningen att vara ad hoc och präglas av tvära kast. Det ideala är att båda parter är aktiva/drivande och klara över sina olika roller. Då finns förutsättningar för samarbete och att styrningen blir interaktiv. </a:t>
            </a:r>
          </a:p>
          <a:p>
            <a:endParaRPr lang="sv-SE" sz="900" i="1" kern="1200" dirty="0">
              <a:solidFill>
                <a:schemeClr val="tx1"/>
              </a:solidFill>
              <a:effectLst/>
              <a:latin typeface="+mn-lt"/>
              <a:ea typeface="+mn-ea"/>
              <a:cs typeface="+mn-cs"/>
            </a:endParaRPr>
          </a:p>
          <a:p>
            <a:r>
              <a:rPr lang="sv-SE" sz="900" i="1" kern="1200" dirty="0">
                <a:solidFill>
                  <a:schemeClr val="tx1"/>
                </a:solidFill>
                <a:effectLst/>
                <a:latin typeface="+mn-lt"/>
                <a:ea typeface="+mn-ea"/>
                <a:cs typeface="+mn-cs"/>
              </a:rPr>
              <a:t>Källa: Docent Lars Svedberg, Karlstad universitet.</a:t>
            </a:r>
            <a:endParaRPr lang="sv-SE" sz="9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9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4</a:t>
            </a:fld>
            <a:endParaRPr lang="sv-SE"/>
          </a:p>
        </p:txBody>
      </p:sp>
    </p:spTree>
    <p:extLst>
      <p:ext uri="{BB962C8B-B14F-4D97-AF65-F5344CB8AC3E}">
        <p14:creationId xmlns:p14="http://schemas.microsoft.com/office/powerpoint/2010/main" val="15580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mn-lt"/>
                <a:ea typeface="+mn-ea"/>
                <a:cs typeface="+mn-cs"/>
              </a:rPr>
              <a:t>Diskussion – hur ser det ut hos oss?</a:t>
            </a:r>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5</a:t>
            </a:fld>
            <a:endParaRPr lang="sv-SE"/>
          </a:p>
        </p:txBody>
      </p:sp>
    </p:spTree>
    <p:extLst>
      <p:ext uri="{BB962C8B-B14F-4D97-AF65-F5344CB8AC3E}">
        <p14:creationId xmlns:p14="http://schemas.microsoft.com/office/powerpoint/2010/main" val="50828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6</a:t>
            </a:fld>
            <a:endParaRPr lang="sv-SE"/>
          </a:p>
        </p:txBody>
      </p:sp>
    </p:spTree>
    <p:extLst>
      <p:ext uri="{BB962C8B-B14F-4D97-AF65-F5344CB8AC3E}">
        <p14:creationId xmlns:p14="http://schemas.microsoft.com/office/powerpoint/2010/main" val="2253389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mod="1">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pic>
        <p:nvPicPr>
          <p:cNvPr id="3" name="Bild 2">
            <a:extLst>
              <a:ext uri="{FF2B5EF4-FFF2-40B4-BE49-F238E27FC236}">
                <a16:creationId xmlns:a16="http://schemas.microsoft.com/office/drawing/2014/main" id="{48138641-60FA-3148-A40D-84043C7045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42000" y="2087984"/>
            <a:ext cx="4860000" cy="569803"/>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Bild 11">
            <a:extLst>
              <a:ext uri="{FF2B5EF4-FFF2-40B4-BE49-F238E27FC236}">
                <a16:creationId xmlns:a16="http://schemas.microsoft.com/office/drawing/2014/main" id="{77C491C7-ADE1-0F4C-A544-78BC42434B3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73364" y="4874933"/>
            <a:ext cx="792000" cy="172175"/>
          </a:xfrm>
          <a:prstGeom prst="rect">
            <a:avLst/>
          </a:prstGeom>
        </p:spPr>
      </p:pic>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Bild 11">
            <a:extLst>
              <a:ext uri="{FF2B5EF4-FFF2-40B4-BE49-F238E27FC236}">
                <a16:creationId xmlns:a16="http://schemas.microsoft.com/office/drawing/2014/main" id="{750D49A2-AE79-A34E-90A2-CF4B17D36C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3"/>
            <a:ext cx="792000" cy="172175"/>
          </a:xfrm>
          <a:prstGeom prst="rect">
            <a:avLst/>
          </a:prstGeom>
        </p:spPr>
      </p:pic>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56318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6928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logotyp och url">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pic>
        <p:nvPicPr>
          <p:cNvPr id="5" name="Bild 4">
            <a:extLst>
              <a:ext uri="{FF2B5EF4-FFF2-40B4-BE49-F238E27FC236}">
                <a16:creationId xmlns:a16="http://schemas.microsoft.com/office/drawing/2014/main" id="{887B098C-A568-B741-BD2B-631619CF8BE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237" b="7603"/>
          <a:stretch/>
        </p:blipFill>
        <p:spPr>
          <a:xfrm>
            <a:off x="-1" y="1"/>
            <a:ext cx="9144001" cy="4752000"/>
          </a:xfrm>
          <a:prstGeom prst="rect">
            <a:avLst/>
          </a:prstGeom>
        </p:spPr>
      </p:pic>
      <p:pic>
        <p:nvPicPr>
          <p:cNvPr id="6" name="Bild 5">
            <a:extLst>
              <a:ext uri="{FF2B5EF4-FFF2-40B4-BE49-F238E27FC236}">
                <a16:creationId xmlns:a16="http://schemas.microsoft.com/office/drawing/2014/main" id="{ED923373-E272-2A4D-B024-C0A6FBF28F1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322000" y="2034105"/>
            <a:ext cx="4500000" cy="900000"/>
          </a:xfrm>
          <a:prstGeom prst="rect">
            <a:avLst/>
          </a:prstGeom>
        </p:spPr>
      </p:pic>
      <p:sp>
        <p:nvSpPr>
          <p:cNvPr id="3" name="Rektangel 2">
            <a:extLst>
              <a:ext uri="{FF2B5EF4-FFF2-40B4-BE49-F238E27FC236}">
                <a16:creationId xmlns:a16="http://schemas.microsoft.com/office/drawing/2014/main" id="{D5B01659-973C-C343-92C1-E1FC6809AE88}"/>
              </a:ext>
            </a:extLst>
          </p:cNvPr>
          <p:cNvSpPr/>
          <p:nvPr userDrawn="1"/>
        </p:nvSpPr>
        <p:spPr>
          <a:xfrm>
            <a:off x="0" y="4752001"/>
            <a:ext cx="9144000" cy="391499"/>
          </a:xfrm>
          <a:prstGeom prst="rect">
            <a:avLst/>
          </a:prstGeom>
          <a:solidFill>
            <a:srgbClr val="6928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A7749A0-8A76-124A-BECC-BB715812F8F7}"/>
              </a:ext>
            </a:extLst>
          </p:cNvPr>
          <p:cNvSpPr txBox="1"/>
          <p:nvPr userDrawn="1"/>
        </p:nvSpPr>
        <p:spPr>
          <a:xfrm>
            <a:off x="3493601" y="4786196"/>
            <a:ext cx="2191581" cy="338554"/>
          </a:xfrm>
          <a:prstGeom prst="rect">
            <a:avLst/>
          </a:prstGeom>
          <a:noFill/>
        </p:spPr>
        <p:txBody>
          <a:bodyPr wrap="square" rtlCol="0">
            <a:spAutoFit/>
          </a:bodyPr>
          <a:lstStyle/>
          <a:p>
            <a:pPr algn="ctr"/>
            <a:r>
              <a:rPr lang="sv-SE" sz="1600" b="1" i="0" dirty="0">
                <a:solidFill>
                  <a:schemeClr val="bg1"/>
                </a:solidFill>
                <a:latin typeface="Arial" panose="020B0604020202020204" pitchFamily="34" charset="0"/>
                <a:cs typeface="Arial" panose="020B0604020202020204" pitchFamily="34" charset="0"/>
              </a:rPr>
              <a:t>www.skolverket.se</a:t>
            </a:r>
          </a:p>
        </p:txBody>
      </p:sp>
      <p:sp>
        <p:nvSpPr>
          <p:cNvPr id="10" name="textruta 9">
            <a:extLst>
              <a:ext uri="{FF2B5EF4-FFF2-40B4-BE49-F238E27FC236}">
                <a16:creationId xmlns:a16="http://schemas.microsoft.com/office/drawing/2014/main" id="{92A9792B-AD6C-CB49-9422-4722878A15AF}"/>
              </a:ext>
            </a:extLst>
          </p:cNvPr>
          <p:cNvSpPr txBox="1"/>
          <p:nvPr userDrawn="1"/>
        </p:nvSpPr>
        <p:spPr>
          <a:xfrm>
            <a:off x="7695370" y="4784400"/>
            <a:ext cx="1003852" cy="338554"/>
          </a:xfrm>
          <a:prstGeom prst="rect">
            <a:avLst/>
          </a:prstGeom>
          <a:noFill/>
        </p:spPr>
        <p:txBody>
          <a:bodyPr wrap="square" lIns="0" rIns="0" rtlCol="0">
            <a:noAutofit/>
          </a:bodyPr>
          <a:lstStyle/>
          <a:p>
            <a:pPr algn="r"/>
            <a:r>
              <a:rPr lang="sv-SE" sz="1600" b="1" i="0" dirty="0">
                <a:solidFill>
                  <a:schemeClr val="bg1"/>
                </a:solidFill>
                <a:latin typeface="Arial" panose="020B0604020202020204" pitchFamily="34" charset="0"/>
                <a:cs typeface="Arial" panose="020B0604020202020204" pitchFamily="34" charset="0"/>
              </a:rPr>
              <a:t>2018</a:t>
            </a:r>
          </a:p>
        </p:txBody>
      </p:sp>
    </p:spTree>
    <p:extLst>
      <p:ext uri="{BB962C8B-B14F-4D97-AF65-F5344CB8AC3E}">
        <p14:creationId xmlns:p14="http://schemas.microsoft.com/office/powerpoint/2010/main" val="6147833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692859"/>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Bild 22">
            <a:extLst>
              <a:ext uri="{FF2B5EF4-FFF2-40B4-BE49-F238E27FC236}">
                <a16:creationId xmlns:a16="http://schemas.microsoft.com/office/drawing/2014/main" id="{DF76F9A7-34BE-384C-996A-6462BF5361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3"/>
            <a:ext cx="792000" cy="172175"/>
          </a:xfrm>
          <a:prstGeom prst="rect">
            <a:avLst/>
          </a:prstGeom>
        </p:spPr>
      </p:pic>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145970"/>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692859"/>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Bild 22">
            <a:extLst>
              <a:ext uri="{FF2B5EF4-FFF2-40B4-BE49-F238E27FC236}">
                <a16:creationId xmlns:a16="http://schemas.microsoft.com/office/drawing/2014/main" id="{DF76F9A7-34BE-384C-996A-6462BF5361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3"/>
            <a:ext cx="792000" cy="172175"/>
          </a:xfrm>
          <a:prstGeom prst="rect">
            <a:avLst/>
          </a:prstGeom>
        </p:spPr>
      </p:pic>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tshållare för bild 11">
            <a:extLst>
              <a:ext uri="{FF2B5EF4-FFF2-40B4-BE49-F238E27FC236}">
                <a16:creationId xmlns:a16="http://schemas.microsoft.com/office/drawing/2014/main" id="{2A49CAD3-2D5E-0D4E-B610-A3F2DC9EA21E}"/>
              </a:ext>
            </a:extLst>
          </p:cNvPr>
          <p:cNvSpPr>
            <a:spLocks noGrp="1"/>
          </p:cNvSpPr>
          <p:nvPr>
            <p:ph type="pic" sz="quarter" idx="10"/>
          </p:nvPr>
        </p:nvSpPr>
        <p:spPr>
          <a:xfrm>
            <a:off x="4354513" y="1425575"/>
            <a:ext cx="461962" cy="461963"/>
          </a:xfrm>
        </p:spPr>
        <p:txBody>
          <a:bodyPr>
            <a:normAutofit/>
          </a:bodyPr>
          <a:lstStyle>
            <a:lvl1pPr marL="0" indent="0">
              <a:lnSpc>
                <a:spcPts val="600"/>
              </a:lnSpc>
              <a:defRPr sz="400"/>
            </a:lvl1pPr>
          </a:lstStyle>
          <a:p>
            <a:endParaRPr lang="sv-SE"/>
          </a:p>
        </p:txBody>
      </p:sp>
    </p:spTree>
    <p:extLst>
      <p:ext uri="{BB962C8B-B14F-4D97-AF65-F5344CB8AC3E}">
        <p14:creationId xmlns:p14="http://schemas.microsoft.com/office/powerpoint/2010/main" val="425803963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0" y="468000"/>
            <a:ext cx="4915350" cy="923772"/>
          </a:xfrm>
        </p:spPr>
        <p:txBody>
          <a:bodyPr wrap="square" lIns="0" anchor="t" anchorCtr="0">
            <a:noAutofit/>
          </a:bodyPr>
          <a:lstStyle/>
          <a:p>
            <a:r>
              <a:rPr lang="sv-SE" dirty="0"/>
              <a:t>Sida med text och</a:t>
            </a:r>
            <a:br>
              <a:rPr lang="sv-SE" dirty="0"/>
            </a:br>
            <a:r>
              <a:rPr lang="sv-SE" dirty="0"/>
              <a:t>bild till vänster</a:t>
            </a:r>
            <a:endParaRPr lang="en-US" dirty="0"/>
          </a:p>
        </p:txBody>
      </p:sp>
      <p:sp>
        <p:nvSpPr>
          <p:cNvPr id="3" name="Content Placeholder 2"/>
          <p:cNvSpPr>
            <a:spLocks noGrp="1"/>
          </p:cNvSpPr>
          <p:nvPr>
            <p:ph idx="1"/>
          </p:nvPr>
        </p:nvSpPr>
        <p:spPr>
          <a:xfrm>
            <a:off x="3600000" y="1692000"/>
            <a:ext cx="4915350" cy="2838055"/>
          </a:xfrm>
        </p:spPr>
        <p:txBody>
          <a:bodyPr lIns="0"/>
          <a:lstStyle/>
          <a:p>
            <a:pPr lvl="0"/>
            <a:r>
              <a:rPr lang="sv-SE" dirty="0"/>
              <a:t>Redigera format för bakgrundstext
Nivå två
Nivå tre
Nivå fyra
Nivå fem</a:t>
            </a:r>
            <a:endParaRPr lang="en-US" dirty="0"/>
          </a:p>
        </p:txBody>
      </p:sp>
      <p:cxnSp>
        <p:nvCxnSpPr>
          <p:cNvPr id="8" name="Rak 7">
            <a:extLst>
              <a:ext uri="{FF2B5EF4-FFF2-40B4-BE49-F238E27FC236}">
                <a16:creationId xmlns:a16="http://schemas.microsoft.com/office/drawing/2014/main" id="{00582FD6-4266-BC41-A25E-92DAF757DCE0}"/>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Bild 9">
            <a:extLst>
              <a:ext uri="{FF2B5EF4-FFF2-40B4-BE49-F238E27FC236}">
                <a16:creationId xmlns:a16="http://schemas.microsoft.com/office/drawing/2014/main" id="{975777C9-1ED7-ED44-92C8-59F4C645D5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3"/>
            <a:ext cx="792000" cy="172175"/>
          </a:xfrm>
          <a:prstGeom prst="rect">
            <a:avLst/>
          </a:prstGeom>
        </p:spPr>
      </p:pic>
      <p:sp>
        <p:nvSpPr>
          <p:cNvPr id="11" name="textruta 10">
            <a:extLst>
              <a:ext uri="{FF2B5EF4-FFF2-40B4-BE49-F238E27FC236}">
                <a16:creationId xmlns:a16="http://schemas.microsoft.com/office/drawing/2014/main" id="{DEF4ED9D-7D2D-3F46-9F02-492AA0C13B5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2" name="Rak 11">
            <a:extLst>
              <a:ext uri="{FF2B5EF4-FFF2-40B4-BE49-F238E27FC236}">
                <a16:creationId xmlns:a16="http://schemas.microsoft.com/office/drawing/2014/main" id="{433DC223-206A-7247-8EE2-3C8674410D7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latshållare för bild 13">
            <a:extLst>
              <a:ext uri="{FF2B5EF4-FFF2-40B4-BE49-F238E27FC236}">
                <a16:creationId xmlns:a16="http://schemas.microsoft.com/office/drawing/2014/main" id="{9A229A1A-A7C2-9E41-90EE-8A016CFA8B87}"/>
              </a:ext>
            </a:extLst>
          </p:cNvPr>
          <p:cNvSpPr>
            <a:spLocks noGrp="1"/>
          </p:cNvSpPr>
          <p:nvPr userDrawn="1">
            <p:ph type="pic" sz="quarter" idx="10"/>
          </p:nvPr>
        </p:nvSpPr>
        <p:spPr>
          <a:xfrm>
            <a:off x="0" y="0"/>
            <a:ext cx="3238500" cy="4751388"/>
          </a:xfrm>
        </p:spPr>
        <p:txBody>
          <a:bodyPr/>
          <a:lstStyle/>
          <a:p>
            <a:endParaRPr lang="sv-SE"/>
          </a:p>
        </p:txBody>
      </p:sp>
    </p:spTree>
    <p:extLst>
      <p:ext uri="{BB962C8B-B14F-4D97-AF65-F5344CB8AC3E}">
        <p14:creationId xmlns:p14="http://schemas.microsoft.com/office/powerpoint/2010/main" val="2256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dirty="0"/>
              <a:t>Redigera format för bakgrundstext
Nivå två
Nivå tre
Nivå fyra
Nivå fem</a:t>
            </a:r>
            <a:endParaRPr lang="en-US" dirty="0"/>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5892053" y="0"/>
            <a:ext cx="3238500" cy="4751388"/>
          </a:xfrm>
        </p:spPr>
        <p:txBody>
          <a:bodyPr/>
          <a:lstStyle/>
          <a:p>
            <a:endParaRPr lang="sv-SE"/>
          </a:p>
        </p:txBody>
      </p:sp>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 14">
            <a:extLst>
              <a:ext uri="{FF2B5EF4-FFF2-40B4-BE49-F238E27FC236}">
                <a16:creationId xmlns:a16="http://schemas.microsoft.com/office/drawing/2014/main" id="{37B47E7C-88C6-DD4A-A525-9F9C849E94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3"/>
            <a:ext cx="792000" cy="172175"/>
          </a:xfrm>
          <a:prstGeom prst="rect">
            <a:avLst/>
          </a:prstGeom>
        </p:spPr>
      </p:pic>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dirty="0"/>
              <a:t>Redigera format för bakgrundstext
Nivå två
Nivå tre
Nivå fyra
Nivå fem</a:t>
            </a:r>
            <a:endParaRPr lang="en-US" dirty="0"/>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Bild 13">
            <a:extLst>
              <a:ext uri="{FF2B5EF4-FFF2-40B4-BE49-F238E27FC236}">
                <a16:creationId xmlns:a16="http://schemas.microsoft.com/office/drawing/2014/main" id="{6D948AE6-8146-9D46-A341-500FB4EECB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3"/>
            <a:ext cx="792000" cy="172175"/>
          </a:xfrm>
          <a:prstGeom prst="rect">
            <a:avLst/>
          </a:prstGeom>
        </p:spPr>
      </p:pic>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66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1890" y="468000"/>
            <a:ext cx="7120219" cy="923772"/>
          </a:xfrm>
        </p:spPr>
        <p:txBody>
          <a:bodyPr wrap="square" lIns="0" anchor="t" anchorCtr="0">
            <a:noAutofit/>
          </a:bodyPr>
          <a:lstStyle>
            <a:lvl1pPr algn="ctr">
              <a:defRPr/>
            </a:lvl1pPr>
          </a:lstStyle>
          <a:p>
            <a:r>
              <a:rPr lang="sv-SE" dirty="0"/>
              <a:t>Sida med plats för rubrik och grafik</a:t>
            </a:r>
            <a:endParaRPr lang="en-US" dirty="0"/>
          </a:p>
        </p:txBody>
      </p:sp>
      <p:sp>
        <p:nvSpPr>
          <p:cNvPr id="5" name="Platshållare för diagram 4">
            <a:extLst>
              <a:ext uri="{FF2B5EF4-FFF2-40B4-BE49-F238E27FC236}">
                <a16:creationId xmlns:a16="http://schemas.microsoft.com/office/drawing/2014/main" id="{889965E2-1FC4-8D4B-95FB-74E9CE5880A0}"/>
              </a:ext>
            </a:extLst>
          </p:cNvPr>
          <p:cNvSpPr>
            <a:spLocks noGrp="1"/>
          </p:cNvSpPr>
          <p:nvPr>
            <p:ph type="chart" sz="quarter" idx="10"/>
          </p:nvPr>
        </p:nvSpPr>
        <p:spPr>
          <a:xfrm>
            <a:off x="1011890" y="1882588"/>
            <a:ext cx="7120219" cy="2427007"/>
          </a:xfrm>
        </p:spPr>
        <p:txBody>
          <a:bodyPr/>
          <a:lstStyle/>
          <a:p>
            <a:endParaRPr lang="sv-SE"/>
          </a:p>
        </p:txBody>
      </p:sp>
      <p:cxnSp>
        <p:nvCxnSpPr>
          <p:cNvPr id="13" name="Rak 12">
            <a:extLst>
              <a:ext uri="{FF2B5EF4-FFF2-40B4-BE49-F238E27FC236}">
                <a16:creationId xmlns:a16="http://schemas.microsoft.com/office/drawing/2014/main" id="{17154107-3C32-3549-955E-5D2154AD617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 14">
            <a:extLst>
              <a:ext uri="{FF2B5EF4-FFF2-40B4-BE49-F238E27FC236}">
                <a16:creationId xmlns:a16="http://schemas.microsoft.com/office/drawing/2014/main" id="{108DBF63-7A15-3145-A96C-B0279E9C0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3"/>
            <a:ext cx="792000" cy="172175"/>
          </a:xfrm>
          <a:prstGeom prst="rect">
            <a:avLst/>
          </a:prstGeom>
        </p:spPr>
      </p:pic>
      <p:sp>
        <p:nvSpPr>
          <p:cNvPr id="16" name="textruta 15">
            <a:extLst>
              <a:ext uri="{FF2B5EF4-FFF2-40B4-BE49-F238E27FC236}">
                <a16:creationId xmlns:a16="http://schemas.microsoft.com/office/drawing/2014/main" id="{97935420-1199-5C45-AE19-6BA8A0567F9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234C6C75-731E-D14C-A6EA-E42DCE4B4B9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70949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dirty="0"/>
              <a:t>Redigera format för bakgrundstext
Nivå två
Nivå tre
Nivå fyra
Nivå fem</a:t>
            </a:r>
            <a:endParaRPr lang="en-US" dirty="0"/>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29300" y="468313"/>
            <a:ext cx="2944813" cy="4062412"/>
          </a:xfrm>
        </p:spPr>
        <p:txBody>
          <a:bodyPr/>
          <a:lstStyle/>
          <a:p>
            <a:endParaRPr lang="sv-SE" dirty="0"/>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 14">
            <a:extLst>
              <a:ext uri="{FF2B5EF4-FFF2-40B4-BE49-F238E27FC236}">
                <a16:creationId xmlns:a16="http://schemas.microsoft.com/office/drawing/2014/main" id="{A6C8251A-F561-194B-9421-75CB748A1C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3"/>
            <a:ext cx="792000" cy="172175"/>
          </a:xfrm>
          <a:prstGeom prst="rect">
            <a:avLst/>
          </a:prstGeom>
        </p:spPr>
      </p:pic>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80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endParaRPr lang="sv-SE"/>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Bild 13">
            <a:extLst>
              <a:ext uri="{FF2B5EF4-FFF2-40B4-BE49-F238E27FC236}">
                <a16:creationId xmlns:a16="http://schemas.microsoft.com/office/drawing/2014/main" id="{743D36E3-E6FE-FF40-B859-A5F3CC57DF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3"/>
            <a:ext cx="792000" cy="172175"/>
          </a:xfrm>
          <a:prstGeom prst="rect">
            <a:avLst/>
          </a:prstGeom>
        </p:spPr>
      </p:pic>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61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Redigera format för bakgrundstext</a:t>
            </a:r>
          </a:p>
          <a:p>
            <a:pPr lvl="0"/>
            <a:r>
              <a:rPr lang="sv-SE" dirty="0"/>
              <a:t>Nivå två</a:t>
            </a:r>
          </a:p>
          <a:p>
            <a:pPr lvl="1"/>
            <a:r>
              <a:rPr lang="sv-SE" dirty="0"/>
              <a:t>Nivå tre</a:t>
            </a:r>
          </a:p>
          <a:p>
            <a:pPr lvl="3"/>
            <a:r>
              <a:rPr lang="sv-SE" dirty="0"/>
              <a:t>Nivå fyra</a:t>
            </a:r>
          </a:p>
          <a:p>
            <a:pPr lvl="1"/>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2019-02-04</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62" r:id="rId4"/>
    <p:sldLayoutId id="2147483673" r:id="rId5"/>
    <p:sldLayoutId id="2147483676" r:id="rId6"/>
    <p:sldLayoutId id="2147483674" r:id="rId7"/>
    <p:sldLayoutId id="2147483675" r:id="rId8"/>
    <p:sldLayoutId id="2147483677" r:id="rId9"/>
    <p:sldLayoutId id="2147483678" r:id="rId10"/>
    <p:sldLayoutId id="2147483679" r:id="rId11"/>
    <p:sldLayoutId id="2147483680" r:id="rId12"/>
    <p:sldLayoutId id="2147483681" r:id="rId13"/>
  </p:sldLayoutIdLst>
  <p:hf hdr="0" ftr="0" dt="0"/>
  <p:txStyles>
    <p:title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rgbClr val="F59C00"/>
        </a:buClr>
        <a:buSzPct val="13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1000"/>
        </a:spcBef>
        <a:buClr>
          <a:srgbClr val="F59C00"/>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1000"/>
        </a:spcBef>
        <a:buClr>
          <a:srgbClr val="F59C00"/>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1000"/>
        </a:spcBef>
        <a:buClr>
          <a:srgbClr val="F59C00"/>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1000"/>
        </a:spcBef>
        <a:buClr>
          <a:srgbClr val="F59C00"/>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90696E65-886B-48BD-9AD4-BAA8FCED01F1}"/>
              </a:ext>
            </a:extLst>
          </p:cNvPr>
          <p:cNvSpPr>
            <a:spLocks noGrp="1"/>
          </p:cNvSpPr>
          <p:nvPr>
            <p:ph type="ctrTitle"/>
          </p:nvPr>
        </p:nvSpPr>
        <p:spPr>
          <a:xfrm>
            <a:off x="1143000" y="1763713"/>
            <a:ext cx="6858000" cy="1479550"/>
          </a:xfrm>
        </p:spPr>
        <p:txBody>
          <a:bodyPr/>
          <a:lstStyle/>
          <a:p>
            <a:r>
              <a:rPr lang="sv-SE" dirty="0"/>
              <a:t>Fördjupning till</a:t>
            </a:r>
            <a:br>
              <a:rPr lang="sv-SE" dirty="0"/>
            </a:br>
            <a:r>
              <a:rPr lang="sv-SE" dirty="0"/>
              <a:t>skolans styrning, ansvar och mandat</a:t>
            </a:r>
          </a:p>
        </p:txBody>
      </p:sp>
    </p:spTree>
    <p:extLst>
      <p:ext uri="{BB962C8B-B14F-4D97-AF65-F5344CB8AC3E}">
        <p14:creationId xmlns:p14="http://schemas.microsoft.com/office/powerpoint/2010/main" val="365770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D44D029-A0A4-4C09-A69E-11B44A228B12}"/>
              </a:ext>
            </a:extLst>
          </p:cNvPr>
          <p:cNvPicPr>
            <a:picLocks noChangeAspect="1"/>
          </p:cNvPicPr>
          <p:nvPr/>
        </p:nvPicPr>
        <p:blipFill>
          <a:blip r:embed="rId3"/>
          <a:stretch>
            <a:fillRect/>
          </a:stretch>
        </p:blipFill>
        <p:spPr>
          <a:xfrm>
            <a:off x="1831639" y="256778"/>
            <a:ext cx="4865493" cy="3935074"/>
          </a:xfrm>
          <a:prstGeom prst="rect">
            <a:avLst/>
          </a:prstGeom>
        </p:spPr>
      </p:pic>
      <p:sp>
        <p:nvSpPr>
          <p:cNvPr id="8" name="textruta 7">
            <a:extLst>
              <a:ext uri="{FF2B5EF4-FFF2-40B4-BE49-F238E27FC236}">
                <a16:creationId xmlns:a16="http://schemas.microsoft.com/office/drawing/2014/main" id="{A54532EF-4AB5-432A-9BD0-9A64B7DF9834}"/>
              </a:ext>
            </a:extLst>
          </p:cNvPr>
          <p:cNvSpPr txBox="1"/>
          <p:nvPr/>
        </p:nvSpPr>
        <p:spPr>
          <a:xfrm>
            <a:off x="2440942" y="4345034"/>
            <a:ext cx="4064298" cy="276999"/>
          </a:xfrm>
          <a:prstGeom prst="rect">
            <a:avLst/>
          </a:prstGeom>
          <a:noFill/>
        </p:spPr>
        <p:txBody>
          <a:bodyPr wrap="square" rtlCol="0">
            <a:spAutoFit/>
          </a:bodyPr>
          <a:lstStyle/>
          <a:p>
            <a:r>
              <a:rPr lang="sv-SE" altLang="sv-SE" sz="1200" dirty="0">
                <a:latin typeface="Arial" panose="020B0604020202020204" pitchFamily="34" charset="0"/>
              </a:rPr>
              <a:t>Källa: Seniorprofessor Gunnar Berg vid Mittuniversitetet</a:t>
            </a:r>
            <a:endParaRPr lang="sv-SE" sz="1200" dirty="0"/>
          </a:p>
        </p:txBody>
      </p:sp>
    </p:spTree>
    <p:extLst>
      <p:ext uri="{BB962C8B-B14F-4D97-AF65-F5344CB8AC3E}">
        <p14:creationId xmlns:p14="http://schemas.microsoft.com/office/powerpoint/2010/main" val="83957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p:txBody>
          <a:bodyPr/>
          <a:lstStyle/>
          <a:p>
            <a:r>
              <a:rPr lang="sv-SE" dirty="0"/>
              <a:t>Fyra styrverktyg</a:t>
            </a:r>
          </a:p>
        </p:txBody>
      </p:sp>
      <p:pic>
        <p:nvPicPr>
          <p:cNvPr id="7" name="Bildobjekt 6">
            <a:extLst>
              <a:ext uri="{FF2B5EF4-FFF2-40B4-BE49-F238E27FC236}">
                <a16:creationId xmlns:a16="http://schemas.microsoft.com/office/drawing/2014/main" id="{04BD1B75-7474-42FD-BC88-2F59AB8D50DC}"/>
              </a:ext>
            </a:extLst>
          </p:cNvPr>
          <p:cNvPicPr>
            <a:picLocks noChangeAspect="1"/>
          </p:cNvPicPr>
          <p:nvPr/>
        </p:nvPicPr>
        <p:blipFill>
          <a:blip r:embed="rId3"/>
          <a:stretch>
            <a:fillRect/>
          </a:stretch>
        </p:blipFill>
        <p:spPr>
          <a:xfrm>
            <a:off x="2159979" y="565778"/>
            <a:ext cx="5081435" cy="4109722"/>
          </a:xfrm>
          <a:prstGeom prst="rect">
            <a:avLst/>
          </a:prstGeom>
        </p:spPr>
      </p:pic>
      <p:sp>
        <p:nvSpPr>
          <p:cNvPr id="9" name="textruta 8">
            <a:extLst>
              <a:ext uri="{FF2B5EF4-FFF2-40B4-BE49-F238E27FC236}">
                <a16:creationId xmlns:a16="http://schemas.microsoft.com/office/drawing/2014/main" id="{322A0F4A-B0AF-4668-A4FC-E2D66EE2F155}"/>
              </a:ext>
            </a:extLst>
          </p:cNvPr>
          <p:cNvSpPr txBox="1"/>
          <p:nvPr/>
        </p:nvSpPr>
        <p:spPr>
          <a:xfrm>
            <a:off x="1772206" y="4384825"/>
            <a:ext cx="6467283" cy="276999"/>
          </a:xfrm>
          <a:prstGeom prst="rect">
            <a:avLst/>
          </a:prstGeom>
          <a:noFill/>
        </p:spPr>
        <p:txBody>
          <a:bodyPr wrap="none" rtlCol="0">
            <a:spAutoFit/>
          </a:bodyPr>
          <a:lstStyle/>
          <a:p>
            <a:r>
              <a:rPr lang="sv-SE" sz="1200" dirty="0"/>
              <a:t>Källa: Professor Emeritus Ulf P Lundgren vid Uppsala universitet och professor Bo Lindensjö</a:t>
            </a:r>
          </a:p>
        </p:txBody>
      </p:sp>
    </p:spTree>
    <p:extLst>
      <p:ext uri="{BB962C8B-B14F-4D97-AF65-F5344CB8AC3E}">
        <p14:creationId xmlns:p14="http://schemas.microsoft.com/office/powerpoint/2010/main" val="339713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5516E9A-FBFF-DF49-839A-90EAF1C6840D}"/>
              </a:ext>
            </a:extLst>
          </p:cNvPr>
          <p:cNvSpPr>
            <a:spLocks noGrp="1"/>
          </p:cNvSpPr>
          <p:nvPr>
            <p:ph type="title"/>
          </p:nvPr>
        </p:nvSpPr>
        <p:spPr>
          <a:xfrm>
            <a:off x="685800" y="468000"/>
            <a:ext cx="7446309" cy="608632"/>
          </a:xfrm>
        </p:spPr>
        <p:txBody>
          <a:bodyPr/>
          <a:lstStyle/>
          <a:p>
            <a:pPr algn="l"/>
            <a:r>
              <a:rPr lang="sv-SE" dirty="0"/>
              <a:t>Spänningsfältet </a:t>
            </a:r>
            <a:br>
              <a:rPr lang="sv-SE" dirty="0"/>
            </a:br>
            <a:r>
              <a:rPr lang="sv-SE" dirty="0"/>
              <a:t>på kommunal nivå</a:t>
            </a:r>
          </a:p>
        </p:txBody>
      </p:sp>
      <p:pic>
        <p:nvPicPr>
          <p:cNvPr id="8" name="Bildobjekt 7">
            <a:extLst>
              <a:ext uri="{FF2B5EF4-FFF2-40B4-BE49-F238E27FC236}">
                <a16:creationId xmlns:a16="http://schemas.microsoft.com/office/drawing/2014/main" id="{156CD965-08AD-4532-99D6-860157CB8E9C}"/>
              </a:ext>
            </a:extLst>
          </p:cNvPr>
          <p:cNvPicPr>
            <a:picLocks noChangeAspect="1"/>
          </p:cNvPicPr>
          <p:nvPr/>
        </p:nvPicPr>
        <p:blipFill>
          <a:blip r:embed="rId3"/>
          <a:stretch>
            <a:fillRect/>
          </a:stretch>
        </p:blipFill>
        <p:spPr>
          <a:xfrm>
            <a:off x="4805278" y="253999"/>
            <a:ext cx="4041020" cy="4047067"/>
          </a:xfrm>
          <a:prstGeom prst="rect">
            <a:avLst/>
          </a:prstGeom>
        </p:spPr>
      </p:pic>
      <p:sp>
        <p:nvSpPr>
          <p:cNvPr id="9" name="Rektangel 8">
            <a:extLst>
              <a:ext uri="{FF2B5EF4-FFF2-40B4-BE49-F238E27FC236}">
                <a16:creationId xmlns:a16="http://schemas.microsoft.com/office/drawing/2014/main" id="{E35982C2-D120-4EEC-BABB-2970244BD273}"/>
              </a:ext>
            </a:extLst>
          </p:cNvPr>
          <p:cNvSpPr/>
          <p:nvPr/>
        </p:nvSpPr>
        <p:spPr>
          <a:xfrm>
            <a:off x="4794584" y="4398501"/>
            <a:ext cx="5546558" cy="276999"/>
          </a:xfrm>
          <a:prstGeom prst="rect">
            <a:avLst/>
          </a:prstGeom>
        </p:spPr>
        <p:txBody>
          <a:bodyPr wrap="square">
            <a:spAutoFit/>
          </a:bodyPr>
          <a:lstStyle/>
          <a:p>
            <a:pPr lvl="0">
              <a:defRPr/>
            </a:pPr>
            <a:r>
              <a:rPr lang="sv-SE" sz="1200" dirty="0"/>
              <a:t>Källa: Docent Lars Svedberg, Karlstad universitet.</a:t>
            </a:r>
          </a:p>
        </p:txBody>
      </p:sp>
    </p:spTree>
    <p:extLst>
      <p:ext uri="{BB962C8B-B14F-4D97-AF65-F5344CB8AC3E}">
        <p14:creationId xmlns:p14="http://schemas.microsoft.com/office/powerpoint/2010/main" val="334317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CAA120-3CAE-A647-854A-29D5F29C951E}"/>
              </a:ext>
            </a:extLst>
          </p:cNvPr>
          <p:cNvSpPr>
            <a:spLocks noGrp="1"/>
          </p:cNvSpPr>
          <p:nvPr>
            <p:ph type="title"/>
          </p:nvPr>
        </p:nvSpPr>
        <p:spPr/>
        <p:txBody>
          <a:bodyPr/>
          <a:lstStyle/>
          <a:p>
            <a:r>
              <a:rPr lang="sv-SE" dirty="0"/>
              <a:t>Diskussion</a:t>
            </a:r>
          </a:p>
        </p:txBody>
      </p:sp>
      <p:sp>
        <p:nvSpPr>
          <p:cNvPr id="6" name="Platshållare för innehåll 5">
            <a:extLst>
              <a:ext uri="{FF2B5EF4-FFF2-40B4-BE49-F238E27FC236}">
                <a16:creationId xmlns:a16="http://schemas.microsoft.com/office/drawing/2014/main" id="{4921352D-0DE2-A143-AA2E-FA54D7AE3ECC}"/>
              </a:ext>
            </a:extLst>
          </p:cNvPr>
          <p:cNvSpPr>
            <a:spLocks noGrp="1"/>
          </p:cNvSpPr>
          <p:nvPr>
            <p:ph idx="1"/>
          </p:nvPr>
        </p:nvSpPr>
        <p:spPr>
          <a:xfrm>
            <a:off x="417201" y="1065200"/>
            <a:ext cx="6263000" cy="3610300"/>
          </a:xfrm>
        </p:spPr>
        <p:txBody>
          <a:bodyPr numCol="1"/>
          <a:lstStyle/>
          <a:p>
            <a:r>
              <a:rPr lang="sv-SE" dirty="0"/>
              <a:t>Hur ser det ut hos oss?</a:t>
            </a:r>
          </a:p>
          <a:p>
            <a:r>
              <a:rPr lang="sv-SE" dirty="0"/>
              <a:t>Hur kan vi öka graden av interaktivitet och samarbete mellan politik och förvaltning?</a:t>
            </a:r>
          </a:p>
          <a:p>
            <a:pPr>
              <a:lnSpc>
                <a:spcPct val="100000"/>
              </a:lnSpc>
            </a:pPr>
            <a:endParaRPr lang="sv-SE" dirty="0"/>
          </a:p>
        </p:txBody>
      </p:sp>
    </p:spTree>
    <p:extLst>
      <p:ext uri="{BB962C8B-B14F-4D97-AF65-F5344CB8AC3E}">
        <p14:creationId xmlns:p14="http://schemas.microsoft.com/office/powerpoint/2010/main" val="222531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452050"/>
      </p:ext>
    </p:extLst>
  </p:cSld>
  <p:clrMapOvr>
    <a:masterClrMapping/>
  </p:clrMapOvr>
</p:sld>
</file>

<file path=ppt/theme/theme1.xml><?xml version="1.0" encoding="utf-8"?>
<a:theme xmlns:a="http://schemas.openxmlformats.org/drawingml/2006/main" name="Office-tema">
  <a:themeElements>
    <a:clrScheme name="Skolverket">
      <a:dk1>
        <a:srgbClr val="000000"/>
      </a:dk1>
      <a:lt1>
        <a:srgbClr val="FFFFFF"/>
      </a:lt1>
      <a:dk2>
        <a:srgbClr val="000000"/>
      </a:dk2>
      <a:lt2>
        <a:srgbClr val="FFFFFF"/>
      </a:lt2>
      <a:accent1>
        <a:srgbClr val="692859"/>
      </a:accent1>
      <a:accent2>
        <a:srgbClr val="99CED3"/>
      </a:accent2>
      <a:accent3>
        <a:srgbClr val="F59C00"/>
      </a:accent3>
      <a:accent4>
        <a:srgbClr val="EF7748"/>
      </a:accent4>
      <a:accent5>
        <a:srgbClr val="497E89"/>
      </a:accent5>
      <a:accent6>
        <a:srgbClr val="B1451C"/>
      </a:accent6>
      <a:hlink>
        <a:srgbClr val="6928C1"/>
      </a:hlink>
      <a:folHlink>
        <a:srgbClr val="692871"/>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589</TotalTime>
  <Words>303</Words>
  <Application>Microsoft Office PowerPoint</Application>
  <PresentationFormat>Bildspel på skärmen (16:9)</PresentationFormat>
  <Paragraphs>50</Paragraphs>
  <Slides>6</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Systemtypsnitt</vt:lpstr>
      <vt:lpstr>Office-tema</vt:lpstr>
      <vt:lpstr>Fördjupning till skolans styrning, ansvar och mandat</vt:lpstr>
      <vt:lpstr>PowerPoint-presentation</vt:lpstr>
      <vt:lpstr>Fyra styrverktyg</vt:lpstr>
      <vt:lpstr>Spänningsfältet  på kommunal nivå</vt:lpstr>
      <vt:lpstr>Diskussion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Susan Berg</cp:lastModifiedBy>
  <cp:revision>101</cp:revision>
  <dcterms:created xsi:type="dcterms:W3CDTF">2018-12-05T09:27:53Z</dcterms:created>
  <dcterms:modified xsi:type="dcterms:W3CDTF">2019-02-04T14:49:42Z</dcterms:modified>
</cp:coreProperties>
</file>